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1" r:id="rId3"/>
    <p:sldId id="270" r:id="rId4"/>
    <p:sldId id="276" r:id="rId5"/>
    <p:sldId id="273" r:id="rId6"/>
    <p:sldId id="274" r:id="rId7"/>
    <p:sldId id="272" r:id="rId8"/>
    <p:sldId id="259" r:id="rId9"/>
    <p:sldId id="263" r:id="rId10"/>
    <p:sldId id="262" r:id="rId11"/>
    <p:sldId id="275" r:id="rId12"/>
    <p:sldId id="260" r:id="rId13"/>
    <p:sldId id="257" r:id="rId14"/>
    <p:sldId id="264" r:id="rId15"/>
    <p:sldId id="265"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85"/>
    <p:restoredTop sz="94641"/>
  </p:normalViewPr>
  <p:slideViewPr>
    <p:cSldViewPr snapToGrid="0" snapToObjects="1">
      <p:cViewPr varScale="1">
        <p:scale>
          <a:sx n="215" d="100"/>
          <a:sy n="215" d="100"/>
        </p:scale>
        <p:origin x="50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E0315-80CB-4F2B-8F07-440B7A2EE1D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A5AE99A-32CF-480C-AC74-1AE5B0DEAAD3}">
      <dgm:prSet/>
      <dgm:spPr/>
      <dgm:t>
        <a:bodyPr/>
        <a:lstStyle/>
        <a:p>
          <a:r>
            <a:rPr lang="nl-NL"/>
            <a:t>Even in actie</a:t>
          </a:r>
          <a:endParaRPr lang="en-US"/>
        </a:p>
      </dgm:t>
    </dgm:pt>
    <dgm:pt modelId="{594FFEF1-FB34-443A-AF2D-F18A89E61E05}" type="parTrans" cxnId="{36183783-409F-424E-87BC-EFC0F33A187C}">
      <dgm:prSet/>
      <dgm:spPr/>
      <dgm:t>
        <a:bodyPr/>
        <a:lstStyle/>
        <a:p>
          <a:endParaRPr lang="en-US"/>
        </a:p>
      </dgm:t>
    </dgm:pt>
    <dgm:pt modelId="{FA097FF9-7412-4EFB-AA4E-EBC107C10937}" type="sibTrans" cxnId="{36183783-409F-424E-87BC-EFC0F33A187C}">
      <dgm:prSet/>
      <dgm:spPr/>
      <dgm:t>
        <a:bodyPr/>
        <a:lstStyle/>
        <a:p>
          <a:endParaRPr lang="en-US"/>
        </a:p>
      </dgm:t>
    </dgm:pt>
    <dgm:pt modelId="{0B6609B1-9ABE-4DDD-8509-BAC776F9AE52}">
      <dgm:prSet/>
      <dgm:spPr/>
      <dgm:t>
        <a:bodyPr/>
        <a:lstStyle/>
        <a:p>
          <a:r>
            <a:rPr lang="nl-NL"/>
            <a:t>Even terug naar de begrippenlijst</a:t>
          </a:r>
          <a:endParaRPr lang="en-US"/>
        </a:p>
      </dgm:t>
    </dgm:pt>
    <dgm:pt modelId="{ACE36928-B1DD-45FB-B84B-8D4F47E159E2}" type="parTrans" cxnId="{96E9E5F7-44B0-41C6-B99E-7FB61D2A44A9}">
      <dgm:prSet/>
      <dgm:spPr/>
      <dgm:t>
        <a:bodyPr/>
        <a:lstStyle/>
        <a:p>
          <a:endParaRPr lang="en-US"/>
        </a:p>
      </dgm:t>
    </dgm:pt>
    <dgm:pt modelId="{07D3018A-9608-4DF9-A1F5-2B92FBEDDA91}" type="sibTrans" cxnId="{96E9E5F7-44B0-41C6-B99E-7FB61D2A44A9}">
      <dgm:prSet/>
      <dgm:spPr/>
      <dgm:t>
        <a:bodyPr/>
        <a:lstStyle/>
        <a:p>
          <a:endParaRPr lang="en-US"/>
        </a:p>
      </dgm:t>
    </dgm:pt>
    <dgm:pt modelId="{A48E7908-6A2B-4F1D-8D31-103E4C6B97FC}">
      <dgm:prSet/>
      <dgm:spPr/>
      <dgm:t>
        <a:bodyPr/>
        <a:lstStyle/>
        <a:p>
          <a:r>
            <a:rPr lang="nl-NL" dirty="0"/>
            <a:t>Recepten vanuit de opdracht vorige les</a:t>
          </a:r>
          <a:endParaRPr lang="en-US" dirty="0"/>
        </a:p>
      </dgm:t>
    </dgm:pt>
    <dgm:pt modelId="{FFD2519D-8F77-44B4-BF2E-739F6518071A}" type="parTrans" cxnId="{A9B7DA26-34A4-474B-AA51-6E33B0A15649}">
      <dgm:prSet/>
      <dgm:spPr/>
      <dgm:t>
        <a:bodyPr/>
        <a:lstStyle/>
        <a:p>
          <a:endParaRPr lang="en-US"/>
        </a:p>
      </dgm:t>
    </dgm:pt>
    <dgm:pt modelId="{8CAD4D30-6B44-4549-AA8F-88690E1C63E9}" type="sibTrans" cxnId="{A9B7DA26-34A4-474B-AA51-6E33B0A15649}">
      <dgm:prSet/>
      <dgm:spPr/>
      <dgm:t>
        <a:bodyPr/>
        <a:lstStyle/>
        <a:p>
          <a:endParaRPr lang="en-US"/>
        </a:p>
      </dgm:t>
    </dgm:pt>
    <dgm:pt modelId="{9FD3C7E7-0677-4D19-83BC-AE0F979418E3}">
      <dgm:prSet/>
      <dgm:spPr/>
      <dgm:t>
        <a:bodyPr/>
        <a:lstStyle/>
        <a:p>
          <a:r>
            <a:rPr lang="nl-NL"/>
            <a:t>Je kunt voedingswaarden inzien vanuit de eetmeter</a:t>
          </a:r>
          <a:endParaRPr lang="en-US"/>
        </a:p>
      </dgm:t>
    </dgm:pt>
    <dgm:pt modelId="{2497FF1D-E2C7-4144-8FD2-5BAE86ACC8F5}" type="parTrans" cxnId="{60900A80-CA07-42BC-8F5F-4C0B5A4E15FA}">
      <dgm:prSet/>
      <dgm:spPr/>
      <dgm:t>
        <a:bodyPr/>
        <a:lstStyle/>
        <a:p>
          <a:endParaRPr lang="en-US"/>
        </a:p>
      </dgm:t>
    </dgm:pt>
    <dgm:pt modelId="{CB71F732-FED3-43AB-8617-CA653E593A81}" type="sibTrans" cxnId="{60900A80-CA07-42BC-8F5F-4C0B5A4E15FA}">
      <dgm:prSet/>
      <dgm:spPr/>
      <dgm:t>
        <a:bodyPr/>
        <a:lstStyle/>
        <a:p>
          <a:endParaRPr lang="en-US"/>
        </a:p>
      </dgm:t>
    </dgm:pt>
    <dgm:pt modelId="{241A6A33-C950-4885-957F-DCC7D4910EC4}">
      <dgm:prSet/>
      <dgm:spPr/>
      <dgm:t>
        <a:bodyPr/>
        <a:lstStyle/>
        <a:p>
          <a:r>
            <a:rPr lang="nl-NL"/>
            <a:t>Je begrijpt welke eetwissels je kunt maken om gezondere keuzes te maken</a:t>
          </a:r>
          <a:endParaRPr lang="en-US"/>
        </a:p>
      </dgm:t>
    </dgm:pt>
    <dgm:pt modelId="{846CA373-797B-4E59-9D21-48D0F57C42E7}" type="parTrans" cxnId="{9A37D6CE-B7D4-4418-A5CA-33AD18086116}">
      <dgm:prSet/>
      <dgm:spPr/>
      <dgm:t>
        <a:bodyPr/>
        <a:lstStyle/>
        <a:p>
          <a:endParaRPr lang="en-US"/>
        </a:p>
      </dgm:t>
    </dgm:pt>
    <dgm:pt modelId="{36720B6E-E813-4715-B87B-190394102E34}" type="sibTrans" cxnId="{9A37D6CE-B7D4-4418-A5CA-33AD18086116}">
      <dgm:prSet/>
      <dgm:spPr/>
      <dgm:t>
        <a:bodyPr/>
        <a:lstStyle/>
        <a:p>
          <a:endParaRPr lang="en-US"/>
        </a:p>
      </dgm:t>
    </dgm:pt>
    <dgm:pt modelId="{63A71031-A661-5C46-B6A1-728D674D7955}" type="pres">
      <dgm:prSet presAssocID="{A0FE0315-80CB-4F2B-8F07-440B7A2EE1DA}" presName="linear" presStyleCnt="0">
        <dgm:presLayoutVars>
          <dgm:animLvl val="lvl"/>
          <dgm:resizeHandles val="exact"/>
        </dgm:presLayoutVars>
      </dgm:prSet>
      <dgm:spPr/>
    </dgm:pt>
    <dgm:pt modelId="{63AA4B67-8EBC-074B-B896-9E268EBD6EB6}" type="pres">
      <dgm:prSet presAssocID="{8A5AE99A-32CF-480C-AC74-1AE5B0DEAAD3}" presName="parentText" presStyleLbl="node1" presStyleIdx="0" presStyleCnt="5">
        <dgm:presLayoutVars>
          <dgm:chMax val="0"/>
          <dgm:bulletEnabled val="1"/>
        </dgm:presLayoutVars>
      </dgm:prSet>
      <dgm:spPr/>
    </dgm:pt>
    <dgm:pt modelId="{D95AC40C-D4BE-6D49-B874-4C38D1482457}" type="pres">
      <dgm:prSet presAssocID="{FA097FF9-7412-4EFB-AA4E-EBC107C10937}" presName="spacer" presStyleCnt="0"/>
      <dgm:spPr/>
    </dgm:pt>
    <dgm:pt modelId="{A5CE9C1E-E052-414C-81FB-7DC363AE7F91}" type="pres">
      <dgm:prSet presAssocID="{0B6609B1-9ABE-4DDD-8509-BAC776F9AE52}" presName="parentText" presStyleLbl="node1" presStyleIdx="1" presStyleCnt="5">
        <dgm:presLayoutVars>
          <dgm:chMax val="0"/>
          <dgm:bulletEnabled val="1"/>
        </dgm:presLayoutVars>
      </dgm:prSet>
      <dgm:spPr/>
    </dgm:pt>
    <dgm:pt modelId="{45FA0323-22FC-C144-8F3C-6F12F6300C84}" type="pres">
      <dgm:prSet presAssocID="{07D3018A-9608-4DF9-A1F5-2B92FBEDDA91}" presName="spacer" presStyleCnt="0"/>
      <dgm:spPr/>
    </dgm:pt>
    <dgm:pt modelId="{830CCE4B-1E8C-164C-9BC2-243A2673707B}" type="pres">
      <dgm:prSet presAssocID="{A48E7908-6A2B-4F1D-8D31-103E4C6B97FC}" presName="parentText" presStyleLbl="node1" presStyleIdx="2" presStyleCnt="5">
        <dgm:presLayoutVars>
          <dgm:chMax val="0"/>
          <dgm:bulletEnabled val="1"/>
        </dgm:presLayoutVars>
      </dgm:prSet>
      <dgm:spPr/>
    </dgm:pt>
    <dgm:pt modelId="{948D21A3-D6BA-754B-BEC9-E9B6FCC1FCB7}" type="pres">
      <dgm:prSet presAssocID="{8CAD4D30-6B44-4549-AA8F-88690E1C63E9}" presName="spacer" presStyleCnt="0"/>
      <dgm:spPr/>
    </dgm:pt>
    <dgm:pt modelId="{F1C272C6-3D80-7B4F-90F5-CCFD804C29E6}" type="pres">
      <dgm:prSet presAssocID="{9FD3C7E7-0677-4D19-83BC-AE0F979418E3}" presName="parentText" presStyleLbl="node1" presStyleIdx="3" presStyleCnt="5">
        <dgm:presLayoutVars>
          <dgm:chMax val="0"/>
          <dgm:bulletEnabled val="1"/>
        </dgm:presLayoutVars>
      </dgm:prSet>
      <dgm:spPr/>
    </dgm:pt>
    <dgm:pt modelId="{0BAB017D-0458-7642-B4F9-2A65B9DF11C0}" type="pres">
      <dgm:prSet presAssocID="{CB71F732-FED3-43AB-8617-CA653E593A81}" presName="spacer" presStyleCnt="0"/>
      <dgm:spPr/>
    </dgm:pt>
    <dgm:pt modelId="{6435633D-48EC-3C49-9CDE-FFF76A8D110D}" type="pres">
      <dgm:prSet presAssocID="{241A6A33-C950-4885-957F-DCC7D4910EC4}" presName="parentText" presStyleLbl="node1" presStyleIdx="4" presStyleCnt="5">
        <dgm:presLayoutVars>
          <dgm:chMax val="0"/>
          <dgm:bulletEnabled val="1"/>
        </dgm:presLayoutVars>
      </dgm:prSet>
      <dgm:spPr/>
    </dgm:pt>
  </dgm:ptLst>
  <dgm:cxnLst>
    <dgm:cxn modelId="{12D05306-27AD-7A45-8369-4E8DD104CA3D}" type="presOf" srcId="{8A5AE99A-32CF-480C-AC74-1AE5B0DEAAD3}" destId="{63AA4B67-8EBC-074B-B896-9E268EBD6EB6}" srcOrd="0" destOrd="0" presId="urn:microsoft.com/office/officeart/2005/8/layout/vList2"/>
    <dgm:cxn modelId="{DA39130C-15B1-6F49-84D0-D70173ADAC93}" type="presOf" srcId="{9FD3C7E7-0677-4D19-83BC-AE0F979418E3}" destId="{F1C272C6-3D80-7B4F-90F5-CCFD804C29E6}" srcOrd="0" destOrd="0" presId="urn:microsoft.com/office/officeart/2005/8/layout/vList2"/>
    <dgm:cxn modelId="{C7ACE51D-685D-5D47-AB76-961FA5BFED0D}" type="presOf" srcId="{0B6609B1-9ABE-4DDD-8509-BAC776F9AE52}" destId="{A5CE9C1E-E052-414C-81FB-7DC363AE7F91}" srcOrd="0" destOrd="0" presId="urn:microsoft.com/office/officeart/2005/8/layout/vList2"/>
    <dgm:cxn modelId="{A9B7DA26-34A4-474B-AA51-6E33B0A15649}" srcId="{A0FE0315-80CB-4F2B-8F07-440B7A2EE1DA}" destId="{A48E7908-6A2B-4F1D-8D31-103E4C6B97FC}" srcOrd="2" destOrd="0" parTransId="{FFD2519D-8F77-44B4-BF2E-739F6518071A}" sibTransId="{8CAD4D30-6B44-4549-AA8F-88690E1C63E9}"/>
    <dgm:cxn modelId="{569AA63D-8084-D244-848A-62C7B88D88F8}" type="presOf" srcId="{A0FE0315-80CB-4F2B-8F07-440B7A2EE1DA}" destId="{63A71031-A661-5C46-B6A1-728D674D7955}" srcOrd="0" destOrd="0" presId="urn:microsoft.com/office/officeart/2005/8/layout/vList2"/>
    <dgm:cxn modelId="{B6841167-1CAF-5D49-B254-9C44CA4EDC8E}" type="presOf" srcId="{241A6A33-C950-4885-957F-DCC7D4910EC4}" destId="{6435633D-48EC-3C49-9CDE-FFF76A8D110D}" srcOrd="0" destOrd="0" presId="urn:microsoft.com/office/officeart/2005/8/layout/vList2"/>
    <dgm:cxn modelId="{60900A80-CA07-42BC-8F5F-4C0B5A4E15FA}" srcId="{A0FE0315-80CB-4F2B-8F07-440B7A2EE1DA}" destId="{9FD3C7E7-0677-4D19-83BC-AE0F979418E3}" srcOrd="3" destOrd="0" parTransId="{2497FF1D-E2C7-4144-8FD2-5BAE86ACC8F5}" sibTransId="{CB71F732-FED3-43AB-8617-CA653E593A81}"/>
    <dgm:cxn modelId="{36183783-409F-424E-87BC-EFC0F33A187C}" srcId="{A0FE0315-80CB-4F2B-8F07-440B7A2EE1DA}" destId="{8A5AE99A-32CF-480C-AC74-1AE5B0DEAAD3}" srcOrd="0" destOrd="0" parTransId="{594FFEF1-FB34-443A-AF2D-F18A89E61E05}" sibTransId="{FA097FF9-7412-4EFB-AA4E-EBC107C10937}"/>
    <dgm:cxn modelId="{9A37D6CE-B7D4-4418-A5CA-33AD18086116}" srcId="{A0FE0315-80CB-4F2B-8F07-440B7A2EE1DA}" destId="{241A6A33-C950-4885-957F-DCC7D4910EC4}" srcOrd="4" destOrd="0" parTransId="{846CA373-797B-4E59-9D21-48D0F57C42E7}" sibTransId="{36720B6E-E813-4715-B87B-190394102E34}"/>
    <dgm:cxn modelId="{96E9E5F7-44B0-41C6-B99E-7FB61D2A44A9}" srcId="{A0FE0315-80CB-4F2B-8F07-440B7A2EE1DA}" destId="{0B6609B1-9ABE-4DDD-8509-BAC776F9AE52}" srcOrd="1" destOrd="0" parTransId="{ACE36928-B1DD-45FB-B84B-8D4F47E159E2}" sibTransId="{07D3018A-9608-4DF9-A1F5-2B92FBEDDA91}"/>
    <dgm:cxn modelId="{EF9AB8F9-F844-034F-8A61-D9A94E2CDCA8}" type="presOf" srcId="{A48E7908-6A2B-4F1D-8D31-103E4C6B97FC}" destId="{830CCE4B-1E8C-164C-9BC2-243A2673707B}" srcOrd="0" destOrd="0" presId="urn:microsoft.com/office/officeart/2005/8/layout/vList2"/>
    <dgm:cxn modelId="{7FFF5B9A-EEE4-A347-84F8-9016C229400B}" type="presParOf" srcId="{63A71031-A661-5C46-B6A1-728D674D7955}" destId="{63AA4B67-8EBC-074B-B896-9E268EBD6EB6}" srcOrd="0" destOrd="0" presId="urn:microsoft.com/office/officeart/2005/8/layout/vList2"/>
    <dgm:cxn modelId="{9B800443-3542-334D-83D5-5465227863BC}" type="presParOf" srcId="{63A71031-A661-5C46-B6A1-728D674D7955}" destId="{D95AC40C-D4BE-6D49-B874-4C38D1482457}" srcOrd="1" destOrd="0" presId="urn:microsoft.com/office/officeart/2005/8/layout/vList2"/>
    <dgm:cxn modelId="{7030646D-AED2-D84A-A058-59F05CC5C171}" type="presParOf" srcId="{63A71031-A661-5C46-B6A1-728D674D7955}" destId="{A5CE9C1E-E052-414C-81FB-7DC363AE7F91}" srcOrd="2" destOrd="0" presId="urn:microsoft.com/office/officeart/2005/8/layout/vList2"/>
    <dgm:cxn modelId="{7D29EE5D-E8B2-B344-9255-4E6F7443666D}" type="presParOf" srcId="{63A71031-A661-5C46-B6A1-728D674D7955}" destId="{45FA0323-22FC-C144-8F3C-6F12F6300C84}" srcOrd="3" destOrd="0" presId="urn:microsoft.com/office/officeart/2005/8/layout/vList2"/>
    <dgm:cxn modelId="{46914AA3-BE9F-9D45-8B28-2448400AC429}" type="presParOf" srcId="{63A71031-A661-5C46-B6A1-728D674D7955}" destId="{830CCE4B-1E8C-164C-9BC2-243A2673707B}" srcOrd="4" destOrd="0" presId="urn:microsoft.com/office/officeart/2005/8/layout/vList2"/>
    <dgm:cxn modelId="{B672FC4F-7D8B-A74A-B6EC-0B5C44449851}" type="presParOf" srcId="{63A71031-A661-5C46-B6A1-728D674D7955}" destId="{948D21A3-D6BA-754B-BEC9-E9B6FCC1FCB7}" srcOrd="5" destOrd="0" presId="urn:microsoft.com/office/officeart/2005/8/layout/vList2"/>
    <dgm:cxn modelId="{114CBD99-E3B3-9F48-8519-54A655200F02}" type="presParOf" srcId="{63A71031-A661-5C46-B6A1-728D674D7955}" destId="{F1C272C6-3D80-7B4F-90F5-CCFD804C29E6}" srcOrd="6" destOrd="0" presId="urn:microsoft.com/office/officeart/2005/8/layout/vList2"/>
    <dgm:cxn modelId="{CF1E29C0-2876-144F-B4E9-68B14BCA612C}" type="presParOf" srcId="{63A71031-A661-5C46-B6A1-728D674D7955}" destId="{0BAB017D-0458-7642-B4F9-2A65B9DF11C0}" srcOrd="7" destOrd="0" presId="urn:microsoft.com/office/officeart/2005/8/layout/vList2"/>
    <dgm:cxn modelId="{6905BD01-A18A-2746-85B4-CA0731DD2317}" type="presParOf" srcId="{63A71031-A661-5C46-B6A1-728D674D7955}" destId="{6435633D-48EC-3C49-9CDE-FFF76A8D110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A4B67-8EBC-074B-B896-9E268EBD6EB6}">
      <dsp:nvSpPr>
        <dsp:cNvPr id="0" name=""/>
        <dsp:cNvSpPr/>
      </dsp:nvSpPr>
      <dsp:spPr>
        <a:xfrm>
          <a:off x="0" y="20448"/>
          <a:ext cx="6263640"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t>Even in actie</a:t>
          </a:r>
          <a:endParaRPr lang="en-US" sz="2600" kern="1200"/>
        </a:p>
      </dsp:txBody>
      <dsp:txXfrm>
        <a:off x="50420" y="70868"/>
        <a:ext cx="6162800" cy="932014"/>
      </dsp:txXfrm>
    </dsp:sp>
    <dsp:sp modelId="{A5CE9C1E-E052-414C-81FB-7DC363AE7F91}">
      <dsp:nvSpPr>
        <dsp:cNvPr id="0" name=""/>
        <dsp:cNvSpPr/>
      </dsp:nvSpPr>
      <dsp:spPr>
        <a:xfrm>
          <a:off x="0" y="1128182"/>
          <a:ext cx="6263640" cy="103285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t>Even terug naar de begrippenlijst</a:t>
          </a:r>
          <a:endParaRPr lang="en-US" sz="2600" kern="1200"/>
        </a:p>
      </dsp:txBody>
      <dsp:txXfrm>
        <a:off x="50420" y="1178602"/>
        <a:ext cx="6162800" cy="932014"/>
      </dsp:txXfrm>
    </dsp:sp>
    <dsp:sp modelId="{830CCE4B-1E8C-164C-9BC2-243A2673707B}">
      <dsp:nvSpPr>
        <dsp:cNvPr id="0" name=""/>
        <dsp:cNvSpPr/>
      </dsp:nvSpPr>
      <dsp:spPr>
        <a:xfrm>
          <a:off x="0" y="2235916"/>
          <a:ext cx="6263640" cy="10328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dirty="0"/>
            <a:t>Recepten vanuit de opdracht vorige les</a:t>
          </a:r>
          <a:endParaRPr lang="en-US" sz="2600" kern="1200" dirty="0"/>
        </a:p>
      </dsp:txBody>
      <dsp:txXfrm>
        <a:off x="50420" y="2286336"/>
        <a:ext cx="6162800" cy="932014"/>
      </dsp:txXfrm>
    </dsp:sp>
    <dsp:sp modelId="{F1C272C6-3D80-7B4F-90F5-CCFD804C29E6}">
      <dsp:nvSpPr>
        <dsp:cNvPr id="0" name=""/>
        <dsp:cNvSpPr/>
      </dsp:nvSpPr>
      <dsp:spPr>
        <a:xfrm>
          <a:off x="0" y="3343651"/>
          <a:ext cx="6263640" cy="103285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t>Je kunt voedingswaarden inzien vanuit de eetmeter</a:t>
          </a:r>
          <a:endParaRPr lang="en-US" sz="2600" kern="1200"/>
        </a:p>
      </dsp:txBody>
      <dsp:txXfrm>
        <a:off x="50420" y="3394071"/>
        <a:ext cx="6162800" cy="932014"/>
      </dsp:txXfrm>
    </dsp:sp>
    <dsp:sp modelId="{6435633D-48EC-3C49-9CDE-FFF76A8D110D}">
      <dsp:nvSpPr>
        <dsp:cNvPr id="0" name=""/>
        <dsp:cNvSpPr/>
      </dsp:nvSpPr>
      <dsp:spPr>
        <a:xfrm>
          <a:off x="0" y="4451385"/>
          <a:ext cx="6263640" cy="10328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t>Je begrijpt welke eetwissels je kunt maken om gezondere keuzes te maken</a:t>
          </a:r>
          <a:endParaRPr lang="en-US" sz="2600" kern="1200"/>
        </a:p>
      </dsp:txBody>
      <dsp:txXfrm>
        <a:off x="50420" y="4501805"/>
        <a:ext cx="6162800" cy="9320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2D96E-5BA1-BB4A-901E-98A423AFF8E0}" type="datetimeFigureOut">
              <a:rPr lang="nl-NL" smtClean="0"/>
              <a:t>23-06-2022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15BA3-60FF-8141-9B78-E5976623ABB5}" type="slidenum">
              <a:rPr lang="nl-NL" smtClean="0"/>
              <a:t>‹nr.›</a:t>
            </a:fld>
            <a:endParaRPr lang="nl-NL"/>
          </a:p>
        </p:txBody>
      </p:sp>
    </p:spTree>
    <p:extLst>
      <p:ext uri="{BB962C8B-B14F-4D97-AF65-F5344CB8AC3E}">
        <p14:creationId xmlns:p14="http://schemas.microsoft.com/office/powerpoint/2010/main" val="253757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D415BA3-60FF-8141-9B78-E5976623ABB5}" type="slidenum">
              <a:rPr lang="nl-NL" smtClean="0"/>
              <a:t>9</a:t>
            </a:fld>
            <a:endParaRPr lang="nl-NL"/>
          </a:p>
        </p:txBody>
      </p:sp>
    </p:spTree>
    <p:extLst>
      <p:ext uri="{BB962C8B-B14F-4D97-AF65-F5344CB8AC3E}">
        <p14:creationId xmlns:p14="http://schemas.microsoft.com/office/powerpoint/2010/main" val="212486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D415BA3-60FF-8141-9B78-E5976623ABB5}" type="slidenum">
              <a:rPr lang="nl-NL" smtClean="0"/>
              <a:t>15</a:t>
            </a:fld>
            <a:endParaRPr lang="nl-NL"/>
          </a:p>
        </p:txBody>
      </p:sp>
    </p:spTree>
    <p:extLst>
      <p:ext uri="{BB962C8B-B14F-4D97-AF65-F5344CB8AC3E}">
        <p14:creationId xmlns:p14="http://schemas.microsoft.com/office/powerpoint/2010/main" val="134847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13AA0-3DEC-D240-83FE-6F01C7601BE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6EE420F-145A-0644-98C8-DF441B5124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F3802BB-4C25-6249-B41E-F2D7803F8F77}"/>
              </a:ext>
            </a:extLst>
          </p:cNvPr>
          <p:cNvSpPr>
            <a:spLocks noGrp="1"/>
          </p:cNvSpPr>
          <p:nvPr>
            <p:ph type="dt" sz="half" idx="10"/>
          </p:nvPr>
        </p:nvSpPr>
        <p:spPr/>
        <p:txBody>
          <a:bodyPr/>
          <a:lstStyle/>
          <a:p>
            <a:fld id="{71606A89-D653-C648-9786-B23FCA9FC7D8}" type="datetimeFigureOut">
              <a:rPr lang="nl-NL" smtClean="0"/>
              <a:t>23-06-2022</a:t>
            </a:fld>
            <a:endParaRPr lang="nl-NL"/>
          </a:p>
        </p:txBody>
      </p:sp>
      <p:sp>
        <p:nvSpPr>
          <p:cNvPr id="5" name="Tijdelijke aanduiding voor voettekst 4">
            <a:extLst>
              <a:ext uri="{FF2B5EF4-FFF2-40B4-BE49-F238E27FC236}">
                <a16:creationId xmlns:a16="http://schemas.microsoft.com/office/drawing/2014/main" id="{8D382A0A-D793-4547-807E-38BBDFB306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D6E0D1-9CE1-A241-B073-D96B50D8B7EA}"/>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3146847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CED98-28D7-EF40-8E62-0ED59900C96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F8FB2FD-F9E5-1C4D-95C1-9FBFF1A9D4F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8C70F7E-34AE-C341-96D4-90DFEAEB9BB2}"/>
              </a:ext>
            </a:extLst>
          </p:cNvPr>
          <p:cNvSpPr>
            <a:spLocks noGrp="1"/>
          </p:cNvSpPr>
          <p:nvPr>
            <p:ph type="dt" sz="half" idx="10"/>
          </p:nvPr>
        </p:nvSpPr>
        <p:spPr/>
        <p:txBody>
          <a:bodyPr/>
          <a:lstStyle/>
          <a:p>
            <a:fld id="{71606A89-D653-C648-9786-B23FCA9FC7D8}" type="datetimeFigureOut">
              <a:rPr lang="nl-NL" smtClean="0"/>
              <a:t>23-06-2022</a:t>
            </a:fld>
            <a:endParaRPr lang="nl-NL"/>
          </a:p>
        </p:txBody>
      </p:sp>
      <p:sp>
        <p:nvSpPr>
          <p:cNvPr id="5" name="Tijdelijke aanduiding voor voettekst 4">
            <a:extLst>
              <a:ext uri="{FF2B5EF4-FFF2-40B4-BE49-F238E27FC236}">
                <a16:creationId xmlns:a16="http://schemas.microsoft.com/office/drawing/2014/main" id="{78F78DD6-8588-E64B-89B8-3E51C6389F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600B69-00F8-5942-B641-4C2CBAB0A4A1}"/>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278483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13DE1D3-1E9B-0147-8491-A4B39D607C3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83AB71A-C46C-D147-B83B-FFE7022DB4A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6EE789-17BB-934A-AB86-AEA4888DE712}"/>
              </a:ext>
            </a:extLst>
          </p:cNvPr>
          <p:cNvSpPr>
            <a:spLocks noGrp="1"/>
          </p:cNvSpPr>
          <p:nvPr>
            <p:ph type="dt" sz="half" idx="10"/>
          </p:nvPr>
        </p:nvSpPr>
        <p:spPr/>
        <p:txBody>
          <a:bodyPr/>
          <a:lstStyle/>
          <a:p>
            <a:fld id="{71606A89-D653-C648-9786-B23FCA9FC7D8}" type="datetimeFigureOut">
              <a:rPr lang="nl-NL" smtClean="0"/>
              <a:t>23-06-2022</a:t>
            </a:fld>
            <a:endParaRPr lang="nl-NL"/>
          </a:p>
        </p:txBody>
      </p:sp>
      <p:sp>
        <p:nvSpPr>
          <p:cNvPr id="5" name="Tijdelijke aanduiding voor voettekst 4">
            <a:extLst>
              <a:ext uri="{FF2B5EF4-FFF2-40B4-BE49-F238E27FC236}">
                <a16:creationId xmlns:a16="http://schemas.microsoft.com/office/drawing/2014/main" id="{95F30597-5429-9A41-A67B-6C8C4FE829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F86303-B0C3-9D4C-8906-F157743F34F9}"/>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304985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A7C8E-4551-5E4B-9EB0-0A1F321AB9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6BECC67-6B60-F24B-8391-655AED95ABE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468524-A232-124A-8850-CCAAEA6D8C73}"/>
              </a:ext>
            </a:extLst>
          </p:cNvPr>
          <p:cNvSpPr>
            <a:spLocks noGrp="1"/>
          </p:cNvSpPr>
          <p:nvPr>
            <p:ph type="dt" sz="half" idx="10"/>
          </p:nvPr>
        </p:nvSpPr>
        <p:spPr/>
        <p:txBody>
          <a:bodyPr/>
          <a:lstStyle/>
          <a:p>
            <a:fld id="{71606A89-D653-C648-9786-B23FCA9FC7D8}" type="datetimeFigureOut">
              <a:rPr lang="nl-NL" smtClean="0"/>
              <a:t>23-06-2022</a:t>
            </a:fld>
            <a:endParaRPr lang="nl-NL"/>
          </a:p>
        </p:txBody>
      </p:sp>
      <p:sp>
        <p:nvSpPr>
          <p:cNvPr id="5" name="Tijdelijke aanduiding voor voettekst 4">
            <a:extLst>
              <a:ext uri="{FF2B5EF4-FFF2-40B4-BE49-F238E27FC236}">
                <a16:creationId xmlns:a16="http://schemas.microsoft.com/office/drawing/2014/main" id="{95BC21ED-8406-524C-AB82-59F2A091A5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E78F87-E839-6C4F-80EF-F5366B9E4703}"/>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209595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3F122-0B2C-4643-BC57-0623CC76E2B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8FEE816-D3C7-2E42-93C4-577F98C62C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E8E32F7-641D-5C4D-A6E4-664639542275}"/>
              </a:ext>
            </a:extLst>
          </p:cNvPr>
          <p:cNvSpPr>
            <a:spLocks noGrp="1"/>
          </p:cNvSpPr>
          <p:nvPr>
            <p:ph type="dt" sz="half" idx="10"/>
          </p:nvPr>
        </p:nvSpPr>
        <p:spPr/>
        <p:txBody>
          <a:bodyPr/>
          <a:lstStyle/>
          <a:p>
            <a:fld id="{71606A89-D653-C648-9786-B23FCA9FC7D8}" type="datetimeFigureOut">
              <a:rPr lang="nl-NL" smtClean="0"/>
              <a:t>23-06-2022</a:t>
            </a:fld>
            <a:endParaRPr lang="nl-NL"/>
          </a:p>
        </p:txBody>
      </p:sp>
      <p:sp>
        <p:nvSpPr>
          <p:cNvPr id="5" name="Tijdelijke aanduiding voor voettekst 4">
            <a:extLst>
              <a:ext uri="{FF2B5EF4-FFF2-40B4-BE49-F238E27FC236}">
                <a16:creationId xmlns:a16="http://schemas.microsoft.com/office/drawing/2014/main" id="{C93C593D-07FD-464E-A331-BFA84878F4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919DD7-F379-8740-A9D0-A21BD45F11D0}"/>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2626403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E9AC1-8577-8A48-B072-B8CFE6C600C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977CBFE-CE73-EF43-B027-833D7DE89DA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C8EBA17-09D0-974F-A5C5-F9CD4CA01F8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32B2306-AE1C-5C47-B993-54750CF4C410}"/>
              </a:ext>
            </a:extLst>
          </p:cNvPr>
          <p:cNvSpPr>
            <a:spLocks noGrp="1"/>
          </p:cNvSpPr>
          <p:nvPr>
            <p:ph type="dt" sz="half" idx="10"/>
          </p:nvPr>
        </p:nvSpPr>
        <p:spPr/>
        <p:txBody>
          <a:bodyPr/>
          <a:lstStyle/>
          <a:p>
            <a:fld id="{71606A89-D653-C648-9786-B23FCA9FC7D8}" type="datetimeFigureOut">
              <a:rPr lang="nl-NL" smtClean="0"/>
              <a:t>23-06-2022</a:t>
            </a:fld>
            <a:endParaRPr lang="nl-NL"/>
          </a:p>
        </p:txBody>
      </p:sp>
      <p:sp>
        <p:nvSpPr>
          <p:cNvPr id="6" name="Tijdelijke aanduiding voor voettekst 5">
            <a:extLst>
              <a:ext uri="{FF2B5EF4-FFF2-40B4-BE49-F238E27FC236}">
                <a16:creationId xmlns:a16="http://schemas.microsoft.com/office/drawing/2014/main" id="{37371B68-CBAB-2C42-B36B-1239AA5C151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436DD1E-DD5B-084E-88AB-4FA6325463AE}"/>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417227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7B7572-302E-DC47-B9F0-9ED5E71E154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EBC582E-2747-D443-941C-DBD2A07051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A28D7F4-52BC-DA45-B7B8-6D866464613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6B38444-9726-7A4E-97B1-88A18B2775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99F1EDA-7994-1A44-BA83-BAF7F5122CD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1600845-737F-9F48-A12F-3D78D4F45223}"/>
              </a:ext>
            </a:extLst>
          </p:cNvPr>
          <p:cNvSpPr>
            <a:spLocks noGrp="1"/>
          </p:cNvSpPr>
          <p:nvPr>
            <p:ph type="dt" sz="half" idx="10"/>
          </p:nvPr>
        </p:nvSpPr>
        <p:spPr/>
        <p:txBody>
          <a:bodyPr/>
          <a:lstStyle/>
          <a:p>
            <a:fld id="{71606A89-D653-C648-9786-B23FCA9FC7D8}" type="datetimeFigureOut">
              <a:rPr lang="nl-NL" smtClean="0"/>
              <a:t>23-06-2022</a:t>
            </a:fld>
            <a:endParaRPr lang="nl-NL"/>
          </a:p>
        </p:txBody>
      </p:sp>
      <p:sp>
        <p:nvSpPr>
          <p:cNvPr id="8" name="Tijdelijke aanduiding voor voettekst 7">
            <a:extLst>
              <a:ext uri="{FF2B5EF4-FFF2-40B4-BE49-F238E27FC236}">
                <a16:creationId xmlns:a16="http://schemas.microsoft.com/office/drawing/2014/main" id="{9CFF0E94-4F27-024F-9D16-4E22ABD6EEB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03D59FE-C8EB-7142-8578-8E4E51749937}"/>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317763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5E1F6-8086-D948-ABFA-638E9560132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FD7169A-C892-AF44-B464-D710E89461B9}"/>
              </a:ext>
            </a:extLst>
          </p:cNvPr>
          <p:cNvSpPr>
            <a:spLocks noGrp="1"/>
          </p:cNvSpPr>
          <p:nvPr>
            <p:ph type="dt" sz="half" idx="10"/>
          </p:nvPr>
        </p:nvSpPr>
        <p:spPr/>
        <p:txBody>
          <a:bodyPr/>
          <a:lstStyle/>
          <a:p>
            <a:fld id="{71606A89-D653-C648-9786-B23FCA9FC7D8}" type="datetimeFigureOut">
              <a:rPr lang="nl-NL" smtClean="0"/>
              <a:t>23-06-2022</a:t>
            </a:fld>
            <a:endParaRPr lang="nl-NL"/>
          </a:p>
        </p:txBody>
      </p:sp>
      <p:sp>
        <p:nvSpPr>
          <p:cNvPr id="4" name="Tijdelijke aanduiding voor voettekst 3">
            <a:extLst>
              <a:ext uri="{FF2B5EF4-FFF2-40B4-BE49-F238E27FC236}">
                <a16:creationId xmlns:a16="http://schemas.microsoft.com/office/drawing/2014/main" id="{4BC2B29A-C631-9544-BC83-68EE4E435B5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3B06F32-7B1C-5547-A7D1-06A28D2A5471}"/>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311960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07529DF-BC9E-DF40-B801-58344EFCF0C5}"/>
              </a:ext>
            </a:extLst>
          </p:cNvPr>
          <p:cNvSpPr>
            <a:spLocks noGrp="1"/>
          </p:cNvSpPr>
          <p:nvPr>
            <p:ph type="dt" sz="half" idx="10"/>
          </p:nvPr>
        </p:nvSpPr>
        <p:spPr/>
        <p:txBody>
          <a:bodyPr/>
          <a:lstStyle/>
          <a:p>
            <a:fld id="{71606A89-D653-C648-9786-B23FCA9FC7D8}" type="datetimeFigureOut">
              <a:rPr lang="nl-NL" smtClean="0"/>
              <a:t>23-06-2022</a:t>
            </a:fld>
            <a:endParaRPr lang="nl-NL"/>
          </a:p>
        </p:txBody>
      </p:sp>
      <p:sp>
        <p:nvSpPr>
          <p:cNvPr id="3" name="Tijdelijke aanduiding voor voettekst 2">
            <a:extLst>
              <a:ext uri="{FF2B5EF4-FFF2-40B4-BE49-F238E27FC236}">
                <a16:creationId xmlns:a16="http://schemas.microsoft.com/office/drawing/2014/main" id="{51235F94-EAD5-164C-8870-F3B9407445F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4864CCF-FAD1-D843-B6A4-01E69B598804}"/>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115378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58012-D497-B749-B5CF-CF5A1586396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AA3C389-7533-2547-AE66-437F5179ED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4D89CA9-D787-E040-927A-B59979E70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12ACA03-AF7B-CF4D-A515-F2802E1FE110}"/>
              </a:ext>
            </a:extLst>
          </p:cNvPr>
          <p:cNvSpPr>
            <a:spLocks noGrp="1"/>
          </p:cNvSpPr>
          <p:nvPr>
            <p:ph type="dt" sz="half" idx="10"/>
          </p:nvPr>
        </p:nvSpPr>
        <p:spPr/>
        <p:txBody>
          <a:bodyPr/>
          <a:lstStyle/>
          <a:p>
            <a:fld id="{71606A89-D653-C648-9786-B23FCA9FC7D8}" type="datetimeFigureOut">
              <a:rPr lang="nl-NL" smtClean="0"/>
              <a:t>23-06-2022</a:t>
            </a:fld>
            <a:endParaRPr lang="nl-NL"/>
          </a:p>
        </p:txBody>
      </p:sp>
      <p:sp>
        <p:nvSpPr>
          <p:cNvPr id="6" name="Tijdelijke aanduiding voor voettekst 5">
            <a:extLst>
              <a:ext uri="{FF2B5EF4-FFF2-40B4-BE49-F238E27FC236}">
                <a16:creationId xmlns:a16="http://schemas.microsoft.com/office/drawing/2014/main" id="{FF7538B1-4897-EA43-B037-93A43F54DE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5AE7982-D9D6-FA42-9E47-20FC7A6E2DEB}"/>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189481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15DC9-9684-1C40-9C71-8C8260CD170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66C7AE8-A025-4242-BC2C-E3D331C4CD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62B509F-0619-8549-A1D2-4CA45D60F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4F04FD9-B1A4-6B43-B73A-E7926366F29E}"/>
              </a:ext>
            </a:extLst>
          </p:cNvPr>
          <p:cNvSpPr>
            <a:spLocks noGrp="1"/>
          </p:cNvSpPr>
          <p:nvPr>
            <p:ph type="dt" sz="half" idx="10"/>
          </p:nvPr>
        </p:nvSpPr>
        <p:spPr/>
        <p:txBody>
          <a:bodyPr/>
          <a:lstStyle/>
          <a:p>
            <a:fld id="{71606A89-D653-C648-9786-B23FCA9FC7D8}" type="datetimeFigureOut">
              <a:rPr lang="nl-NL" smtClean="0"/>
              <a:t>23-06-2022</a:t>
            </a:fld>
            <a:endParaRPr lang="nl-NL"/>
          </a:p>
        </p:txBody>
      </p:sp>
      <p:sp>
        <p:nvSpPr>
          <p:cNvPr id="6" name="Tijdelijke aanduiding voor voettekst 5">
            <a:extLst>
              <a:ext uri="{FF2B5EF4-FFF2-40B4-BE49-F238E27FC236}">
                <a16:creationId xmlns:a16="http://schemas.microsoft.com/office/drawing/2014/main" id="{B58E9CEB-1601-734D-A08D-873B652FCD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391BC82-81D9-8140-BA22-7FBAE89A31F0}"/>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41948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27DAF55-6411-4E4F-955A-63707A0429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BD7D16B-109D-E448-99C2-BF9B3B4A7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CB9412-E18F-E54B-A9E1-A7A76ECDEB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06A89-D653-C648-9786-B23FCA9FC7D8}" type="datetimeFigureOut">
              <a:rPr lang="nl-NL" smtClean="0"/>
              <a:t>23-06-2022</a:t>
            </a:fld>
            <a:endParaRPr lang="nl-NL"/>
          </a:p>
        </p:txBody>
      </p:sp>
      <p:sp>
        <p:nvSpPr>
          <p:cNvPr id="5" name="Tijdelijke aanduiding voor voettekst 4">
            <a:extLst>
              <a:ext uri="{FF2B5EF4-FFF2-40B4-BE49-F238E27FC236}">
                <a16:creationId xmlns:a16="http://schemas.microsoft.com/office/drawing/2014/main" id="{FA2E152D-D424-F946-BD70-01A444373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5E356D1-796B-CF48-8FF1-4D0F34D9B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A8F8C-DE38-5446-9748-FE1257102B2B}" type="slidenum">
              <a:rPr lang="nl-NL" smtClean="0"/>
              <a:t>‹nr.›</a:t>
            </a:fld>
            <a:endParaRPr lang="nl-NL"/>
          </a:p>
        </p:txBody>
      </p:sp>
    </p:spTree>
    <p:extLst>
      <p:ext uri="{BB962C8B-B14F-4D97-AF65-F5344CB8AC3E}">
        <p14:creationId xmlns:p14="http://schemas.microsoft.com/office/powerpoint/2010/main" val="3764110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youtu.be/FJDWxmbKXQw"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tafel, voedsel, fles, zitten&#10;&#10;Automatisch gegenereerde beschrijving">
            <a:extLst>
              <a:ext uri="{FF2B5EF4-FFF2-40B4-BE49-F238E27FC236}">
                <a16:creationId xmlns:a16="http://schemas.microsoft.com/office/drawing/2014/main" id="{88F09DED-24B0-2D46-8EE4-B38C6638BB30}"/>
              </a:ext>
            </a:extLst>
          </p:cNvPr>
          <p:cNvPicPr>
            <a:picLocks noChangeAspect="1"/>
          </p:cNvPicPr>
          <p:nvPr/>
        </p:nvPicPr>
        <p:blipFill rotWithShape="1">
          <a:blip r:embed="rId2"/>
          <a:srcRect t="8043" b="7052"/>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C06EC98A-C4C3-F645-8634-CEC09AB2201B}"/>
              </a:ext>
            </a:extLst>
          </p:cNvPr>
          <p:cNvSpPr>
            <a:spLocks noGrp="1"/>
          </p:cNvSpPr>
          <p:nvPr>
            <p:ph type="ctrTitle"/>
          </p:nvPr>
        </p:nvSpPr>
        <p:spPr>
          <a:xfrm>
            <a:off x="8022021" y="3231931"/>
            <a:ext cx="3852041" cy="1834056"/>
          </a:xfrm>
        </p:spPr>
        <p:txBody>
          <a:bodyPr>
            <a:normAutofit/>
          </a:bodyPr>
          <a:lstStyle/>
          <a:p>
            <a:r>
              <a:rPr lang="nl-NL" sz="4000" dirty="0"/>
              <a:t>Aan de slag in de keuken!</a:t>
            </a:r>
          </a:p>
        </p:txBody>
      </p:sp>
      <p:sp>
        <p:nvSpPr>
          <p:cNvPr id="3" name="Ondertitel 2">
            <a:extLst>
              <a:ext uri="{FF2B5EF4-FFF2-40B4-BE49-F238E27FC236}">
                <a16:creationId xmlns:a16="http://schemas.microsoft.com/office/drawing/2014/main" id="{B51FF26D-4BE8-8741-B955-D0D97624FF1B}"/>
              </a:ext>
            </a:extLst>
          </p:cNvPr>
          <p:cNvSpPr>
            <a:spLocks noGrp="1"/>
          </p:cNvSpPr>
          <p:nvPr>
            <p:ph type="subTitle" idx="1"/>
          </p:nvPr>
        </p:nvSpPr>
        <p:spPr>
          <a:xfrm>
            <a:off x="7782910" y="5242675"/>
            <a:ext cx="4330262" cy="683284"/>
          </a:xfrm>
        </p:spPr>
        <p:txBody>
          <a:bodyPr>
            <a:normAutofit/>
          </a:bodyPr>
          <a:lstStyle/>
          <a:p>
            <a:r>
              <a:rPr lang="nl-NL" sz="2000" dirty="0"/>
              <a:t>Leerjaar 1, week 7</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06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9DE9AB-CCEE-624F-A304-C9573702418D}"/>
              </a:ext>
            </a:extLst>
          </p:cNvPr>
          <p:cNvSpPr>
            <a:spLocks noGrp="1"/>
          </p:cNvSpPr>
          <p:nvPr>
            <p:ph type="title"/>
          </p:nvPr>
        </p:nvSpPr>
        <p:spPr>
          <a:xfrm>
            <a:off x="6417733" y="490537"/>
            <a:ext cx="5291663" cy="1628775"/>
          </a:xfrm>
        </p:spPr>
        <p:txBody>
          <a:bodyPr anchor="b">
            <a:normAutofit/>
          </a:bodyPr>
          <a:lstStyle/>
          <a:p>
            <a:r>
              <a:rPr lang="nl-NL" sz="4000" dirty="0"/>
              <a:t>Voedingswaarden conform AH</a:t>
            </a:r>
          </a:p>
        </p:txBody>
      </p:sp>
      <p:pic>
        <p:nvPicPr>
          <p:cNvPr id="5" name="Afbeelding 4" descr="Afbeelding met rood, tekening&#10;&#10;Automatisch gegenereerde beschrijving">
            <a:extLst>
              <a:ext uri="{FF2B5EF4-FFF2-40B4-BE49-F238E27FC236}">
                <a16:creationId xmlns:a16="http://schemas.microsoft.com/office/drawing/2014/main" id="{034226E6-B054-1C45-9D42-C138BFEE70CD}"/>
              </a:ext>
            </a:extLst>
          </p:cNvPr>
          <p:cNvPicPr>
            <a:picLocks noChangeAspect="1"/>
          </p:cNvPicPr>
          <p:nvPr/>
        </p:nvPicPr>
        <p:blipFill rotWithShape="1">
          <a:blip r:embed="rId2"/>
          <a:srcRect l="6816" r="4275"/>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ijdelijke aanduiding voor inhoud 2">
            <a:extLst>
              <a:ext uri="{FF2B5EF4-FFF2-40B4-BE49-F238E27FC236}">
                <a16:creationId xmlns:a16="http://schemas.microsoft.com/office/drawing/2014/main" id="{E7C2CAA3-3E68-6B41-A4F6-51632193B65F}"/>
              </a:ext>
            </a:extLst>
          </p:cNvPr>
          <p:cNvSpPr>
            <a:spLocks noGrp="1"/>
          </p:cNvSpPr>
          <p:nvPr>
            <p:ph idx="1"/>
          </p:nvPr>
        </p:nvSpPr>
        <p:spPr>
          <a:xfrm>
            <a:off x="6417734" y="2614612"/>
            <a:ext cx="5291663" cy="3752849"/>
          </a:xfrm>
        </p:spPr>
        <p:txBody>
          <a:bodyPr>
            <a:normAutofit/>
          </a:bodyPr>
          <a:lstStyle/>
          <a:p>
            <a:r>
              <a:rPr lang="nl-NL" sz="1800" dirty="0"/>
              <a:t>Voedingswaarde conform Albert Heijn (per eenpersoonsportie)</a:t>
            </a:r>
          </a:p>
          <a:p>
            <a:pPr fontAlgn="base"/>
            <a:r>
              <a:rPr lang="nl-NL" sz="1800" dirty="0"/>
              <a:t>energie 575 kcal</a:t>
            </a:r>
          </a:p>
          <a:p>
            <a:pPr fontAlgn="base"/>
            <a:r>
              <a:rPr lang="nl-NL" sz="1800" dirty="0"/>
              <a:t>eiwit 21 g</a:t>
            </a:r>
          </a:p>
          <a:p>
            <a:pPr fontAlgn="base"/>
            <a:r>
              <a:rPr lang="nl-NL" sz="1800" dirty="0"/>
              <a:t>koolhydraten 62 g</a:t>
            </a:r>
          </a:p>
          <a:p>
            <a:pPr fontAlgn="base"/>
            <a:r>
              <a:rPr lang="nl-NL" sz="1800" dirty="0"/>
              <a:t>vet 27 g</a:t>
            </a:r>
            <a:br>
              <a:rPr lang="nl-NL" sz="1800" dirty="0"/>
            </a:br>
            <a:r>
              <a:rPr lang="nl-NL" sz="1800" dirty="0"/>
              <a:t>waarvan verzadigd 0 g</a:t>
            </a:r>
          </a:p>
          <a:p>
            <a:pPr fontAlgn="base"/>
            <a:r>
              <a:rPr lang="nl-NL" sz="1800" dirty="0"/>
              <a:t>Wat valt je op?</a:t>
            </a:r>
          </a:p>
          <a:p>
            <a:pPr fontAlgn="base"/>
            <a:r>
              <a:rPr lang="nl-NL" sz="1800" dirty="0"/>
              <a:t>Welke wissels kun je toepassen?</a:t>
            </a:r>
          </a:p>
          <a:p>
            <a:endParaRPr lang="nl-NL" sz="1800" dirty="0"/>
          </a:p>
        </p:txBody>
      </p:sp>
    </p:spTree>
    <p:extLst>
      <p:ext uri="{BB962C8B-B14F-4D97-AF65-F5344CB8AC3E}">
        <p14:creationId xmlns:p14="http://schemas.microsoft.com/office/powerpoint/2010/main" val="1284834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8C7EE8-8F4F-7644-93F5-70D554BE79E6}"/>
              </a:ext>
            </a:extLst>
          </p:cNvPr>
          <p:cNvSpPr>
            <a:spLocks noGrp="1"/>
          </p:cNvSpPr>
          <p:nvPr>
            <p:ph type="title"/>
          </p:nvPr>
        </p:nvSpPr>
        <p:spPr>
          <a:xfrm>
            <a:off x="640080" y="325369"/>
            <a:ext cx="4368602" cy="1956841"/>
          </a:xfrm>
        </p:spPr>
        <p:txBody>
          <a:bodyPr anchor="b">
            <a:normAutofit/>
          </a:bodyPr>
          <a:lstStyle/>
          <a:p>
            <a:r>
              <a:rPr lang="nl-NL" sz="5400" dirty="0"/>
              <a:t>Kruiden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BEF842B-F412-EB43-95F3-B2A550B770A4}"/>
              </a:ext>
            </a:extLst>
          </p:cNvPr>
          <p:cNvSpPr>
            <a:spLocks noGrp="1"/>
          </p:cNvSpPr>
          <p:nvPr>
            <p:ph idx="1"/>
          </p:nvPr>
        </p:nvSpPr>
        <p:spPr>
          <a:xfrm>
            <a:off x="640080" y="2872899"/>
            <a:ext cx="4243589" cy="3320668"/>
          </a:xfrm>
        </p:spPr>
        <p:txBody>
          <a:bodyPr>
            <a:normAutofit/>
          </a:bodyPr>
          <a:lstStyle/>
          <a:p>
            <a:r>
              <a:rPr lang="nl-NL" sz="2200"/>
              <a:t>Ingrediënten: Rode ui (49%), peterselie (20%), basilicum (10%), knoflook (8%), oregano (5%), tijm (4%), zonnebloem- en raapzaadolie (max. 4% voor strooibaarheid).</a:t>
            </a:r>
          </a:p>
        </p:txBody>
      </p:sp>
      <p:pic>
        <p:nvPicPr>
          <p:cNvPr id="4" name="Picture 4" descr="Een afbeelding van Sup'herb Italiaanse mix">
            <a:extLst>
              <a:ext uri="{FF2B5EF4-FFF2-40B4-BE49-F238E27FC236}">
                <a16:creationId xmlns:a16="http://schemas.microsoft.com/office/drawing/2014/main" id="{F31D543E-5073-2E44-A326-88A55FC2BC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57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el 10">
            <a:extLst>
              <a:ext uri="{FF2B5EF4-FFF2-40B4-BE49-F238E27FC236}">
                <a16:creationId xmlns:a16="http://schemas.microsoft.com/office/drawing/2014/main" id="{1D06A879-EF47-B44D-80E3-400CC1CE494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Eventuele wissels</a:t>
            </a:r>
          </a:p>
        </p:txBody>
      </p:sp>
      <p:pic>
        <p:nvPicPr>
          <p:cNvPr id="7" name="Afbeelding 6" descr="Afbeelding met voedsel&#10;&#10;Automatisch gegenereerde beschrijving">
            <a:extLst>
              <a:ext uri="{FF2B5EF4-FFF2-40B4-BE49-F238E27FC236}">
                <a16:creationId xmlns:a16="http://schemas.microsoft.com/office/drawing/2014/main" id="{0B0B857C-1A47-CD4E-84CE-E3D619F62661}"/>
              </a:ext>
            </a:extLst>
          </p:cNvPr>
          <p:cNvPicPr>
            <a:picLocks noChangeAspect="1"/>
          </p:cNvPicPr>
          <p:nvPr/>
        </p:nvPicPr>
        <p:blipFill>
          <a:blip r:embed="rId2"/>
          <a:stretch>
            <a:fillRect/>
          </a:stretch>
        </p:blipFill>
        <p:spPr>
          <a:xfrm>
            <a:off x="5194300" y="595313"/>
            <a:ext cx="2797175" cy="2795588"/>
          </a:xfrm>
          <a:prstGeom prst="rect">
            <a:avLst/>
          </a:prstGeom>
        </p:spPr>
      </p:pic>
      <p:pic>
        <p:nvPicPr>
          <p:cNvPr id="10" name="Afbeelding 9">
            <a:extLst>
              <a:ext uri="{FF2B5EF4-FFF2-40B4-BE49-F238E27FC236}">
                <a16:creationId xmlns:a16="http://schemas.microsoft.com/office/drawing/2014/main" id="{E63B6CDB-35B2-8C4A-A1CE-063576446F46}"/>
              </a:ext>
            </a:extLst>
          </p:cNvPr>
          <p:cNvPicPr>
            <a:picLocks noChangeAspect="1"/>
          </p:cNvPicPr>
          <p:nvPr/>
        </p:nvPicPr>
        <p:blipFill>
          <a:blip r:embed="rId3"/>
          <a:stretch>
            <a:fillRect/>
          </a:stretch>
        </p:blipFill>
        <p:spPr>
          <a:xfrm>
            <a:off x="5194300" y="3473450"/>
            <a:ext cx="2797175" cy="2795588"/>
          </a:xfrm>
          <a:prstGeom prst="rect">
            <a:avLst/>
          </a:prstGeom>
        </p:spPr>
      </p:pic>
      <p:pic>
        <p:nvPicPr>
          <p:cNvPr id="9" name="Afbeelding 8" descr="Afbeelding met kop, tafel, zitten, voedsel&#10;&#10;Automatisch gegenereerde beschrijving">
            <a:extLst>
              <a:ext uri="{FF2B5EF4-FFF2-40B4-BE49-F238E27FC236}">
                <a16:creationId xmlns:a16="http://schemas.microsoft.com/office/drawing/2014/main" id="{BE012039-AD7B-D44A-ACBF-7A7064D803B8}"/>
              </a:ext>
            </a:extLst>
          </p:cNvPr>
          <p:cNvPicPr>
            <a:picLocks noChangeAspect="1"/>
          </p:cNvPicPr>
          <p:nvPr/>
        </p:nvPicPr>
        <p:blipFill>
          <a:blip r:embed="rId4"/>
          <a:stretch>
            <a:fillRect/>
          </a:stretch>
        </p:blipFill>
        <p:spPr>
          <a:xfrm>
            <a:off x="8075613" y="595313"/>
            <a:ext cx="3590925" cy="3590925"/>
          </a:xfrm>
          <a:prstGeom prst="rect">
            <a:avLst/>
          </a:prstGeom>
        </p:spPr>
      </p:pic>
      <p:pic>
        <p:nvPicPr>
          <p:cNvPr id="5" name="Tijdelijke aanduiding voor inhoud 4" descr="Afbeelding met voedsel, fruit&#10;&#10;Automatisch gegenereerde beschrijving">
            <a:extLst>
              <a:ext uri="{FF2B5EF4-FFF2-40B4-BE49-F238E27FC236}">
                <a16:creationId xmlns:a16="http://schemas.microsoft.com/office/drawing/2014/main" id="{4945CE66-5FAE-0543-B32B-1E30FA2D42D1}"/>
              </a:ext>
            </a:extLst>
          </p:cNvPr>
          <p:cNvPicPr>
            <a:picLocks noGrp="1" noChangeAspect="1"/>
          </p:cNvPicPr>
          <p:nvPr>
            <p:ph idx="1"/>
          </p:nvPr>
        </p:nvPicPr>
        <p:blipFill>
          <a:blip r:embed="rId5"/>
          <a:stretch>
            <a:fillRect/>
          </a:stretch>
        </p:blipFill>
        <p:spPr>
          <a:xfrm>
            <a:off x="8075613" y="4268788"/>
            <a:ext cx="3590925" cy="2001838"/>
          </a:xfrm>
          <a:prstGeom prst="rect">
            <a:avLst/>
          </a:prstGeom>
        </p:spPr>
      </p:pic>
    </p:spTree>
    <p:extLst>
      <p:ext uri="{BB962C8B-B14F-4D97-AF65-F5344CB8AC3E}">
        <p14:creationId xmlns:p14="http://schemas.microsoft.com/office/powerpoint/2010/main" val="83088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persoon, binnen, elektronica, man&#10;&#10;Automatisch gegenereerde beschrijving">
            <a:extLst>
              <a:ext uri="{FF2B5EF4-FFF2-40B4-BE49-F238E27FC236}">
                <a16:creationId xmlns:a16="http://schemas.microsoft.com/office/drawing/2014/main" id="{2743E26D-02D0-0947-B772-95166BB409AA}"/>
              </a:ext>
            </a:extLst>
          </p:cNvPr>
          <p:cNvPicPr>
            <a:picLocks noChangeAspect="1"/>
          </p:cNvPicPr>
          <p:nvPr/>
        </p:nvPicPr>
        <p:blipFill rotWithShape="1">
          <a:blip r:embed="rId2">
            <a:alphaModFix amt="40000"/>
          </a:blip>
          <a:srcRect r="12122" b="-1"/>
          <a:stretch/>
        </p:blipFill>
        <p:spPr>
          <a:xfrm>
            <a:off x="3132160" y="1021"/>
            <a:ext cx="9059839" cy="6855958"/>
          </a:xfrm>
          <a:prstGeom prst="rect">
            <a:avLst/>
          </a:prstGeom>
        </p:spPr>
      </p:pic>
      <p:sp>
        <p:nvSpPr>
          <p:cNvPr id="2" name="Titel 1">
            <a:extLst>
              <a:ext uri="{FF2B5EF4-FFF2-40B4-BE49-F238E27FC236}">
                <a16:creationId xmlns:a16="http://schemas.microsoft.com/office/drawing/2014/main" id="{6AF5293B-35C9-6243-A226-2A4C2A3BF979}"/>
              </a:ext>
            </a:extLst>
          </p:cNvPr>
          <p:cNvSpPr>
            <a:spLocks noGrp="1"/>
          </p:cNvSpPr>
          <p:nvPr>
            <p:ph type="title"/>
          </p:nvPr>
        </p:nvSpPr>
        <p:spPr>
          <a:xfrm>
            <a:off x="6556100" y="1099671"/>
            <a:ext cx="4972511" cy="3367554"/>
          </a:xfrm>
        </p:spPr>
        <p:txBody>
          <a:bodyPr vert="horz" lIns="91440" tIns="45720" rIns="91440" bIns="45720" rtlCol="0" anchor="b">
            <a:normAutofit/>
          </a:bodyPr>
          <a:lstStyle/>
          <a:p>
            <a:r>
              <a:rPr lang="en-US" sz="6600" kern="1200">
                <a:latin typeface="+mj-lt"/>
                <a:ea typeface="+mj-ea"/>
                <a:cs typeface="+mj-cs"/>
              </a:rPr>
              <a:t>Recepten zoeken</a:t>
            </a:r>
          </a:p>
        </p:txBody>
      </p:sp>
      <p:sp>
        <p:nvSpPr>
          <p:cNvPr id="3" name="Tijdelijke aanduiding voor inhoud 2">
            <a:extLst>
              <a:ext uri="{FF2B5EF4-FFF2-40B4-BE49-F238E27FC236}">
                <a16:creationId xmlns:a16="http://schemas.microsoft.com/office/drawing/2014/main" id="{FB6C3998-9E55-3545-9D69-1F3E13020659}"/>
              </a:ext>
            </a:extLst>
          </p:cNvPr>
          <p:cNvSpPr>
            <a:spLocks noGrp="1"/>
          </p:cNvSpPr>
          <p:nvPr>
            <p:ph idx="1"/>
          </p:nvPr>
        </p:nvSpPr>
        <p:spPr>
          <a:xfrm>
            <a:off x="6556100" y="4687316"/>
            <a:ext cx="4972512" cy="1517088"/>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Hoe doe je dat?</a:t>
            </a:r>
          </a:p>
        </p:txBody>
      </p:sp>
      <p:sp>
        <p:nvSpPr>
          <p:cNvPr id="28" name="Freeform: Shape 2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fbeelding 6" descr="Afbeelding met teken, rood, vasthouden, man&#10;&#10;Automatisch gegenereerde beschrijving">
            <a:extLst>
              <a:ext uri="{FF2B5EF4-FFF2-40B4-BE49-F238E27FC236}">
                <a16:creationId xmlns:a16="http://schemas.microsoft.com/office/drawing/2014/main" id="{528F9C2E-18B8-6F4D-9C07-0CE50C12ED89}"/>
              </a:ext>
            </a:extLst>
          </p:cNvPr>
          <p:cNvPicPr>
            <a:picLocks noChangeAspect="1"/>
          </p:cNvPicPr>
          <p:nvPr/>
        </p:nvPicPr>
        <p:blipFill rotWithShape="1">
          <a:blip r:embed="rId3"/>
          <a:srcRect l="5412" r="5703"/>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8" name="Rechthoek 7">
            <a:extLst>
              <a:ext uri="{FF2B5EF4-FFF2-40B4-BE49-F238E27FC236}">
                <a16:creationId xmlns:a16="http://schemas.microsoft.com/office/drawing/2014/main" id="{F1A2DC3E-009F-3A4C-9AF8-9EFAB0252992}"/>
              </a:ext>
            </a:extLst>
          </p:cNvPr>
          <p:cNvSpPr/>
          <p:nvPr/>
        </p:nvSpPr>
        <p:spPr>
          <a:xfrm>
            <a:off x="894759" y="5261194"/>
            <a:ext cx="3309817" cy="646331"/>
          </a:xfrm>
          <a:prstGeom prst="rect">
            <a:avLst/>
          </a:prstGeom>
        </p:spPr>
        <p:txBody>
          <a:bodyPr wrap="none">
            <a:spAutoFit/>
          </a:bodyPr>
          <a:lstStyle/>
          <a:p>
            <a:r>
              <a:rPr lang="nl-NL" dirty="0">
                <a:hlinkClick r:id="rId4"/>
              </a:rPr>
              <a:t>https://youtu.be/FJDWxmbKXQw</a:t>
            </a:r>
            <a:endParaRPr lang="nl-NL" dirty="0"/>
          </a:p>
          <a:p>
            <a:endParaRPr lang="nl-NL" dirty="0"/>
          </a:p>
        </p:txBody>
      </p:sp>
    </p:spTree>
    <p:extLst>
      <p:ext uri="{BB962C8B-B14F-4D97-AF65-F5344CB8AC3E}">
        <p14:creationId xmlns:p14="http://schemas.microsoft.com/office/powerpoint/2010/main" val="134795066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8A792-DC74-4245-95EE-FF771F65701D}"/>
              </a:ext>
            </a:extLst>
          </p:cNvPr>
          <p:cNvSpPr>
            <a:spLocks noGrp="1"/>
          </p:cNvSpPr>
          <p:nvPr>
            <p:ph type="title"/>
          </p:nvPr>
        </p:nvSpPr>
        <p:spPr>
          <a:xfrm>
            <a:off x="481013" y="3752849"/>
            <a:ext cx="3290887" cy="2452687"/>
          </a:xfrm>
        </p:spPr>
        <p:txBody>
          <a:bodyPr anchor="ctr">
            <a:normAutofit/>
          </a:bodyPr>
          <a:lstStyle/>
          <a:p>
            <a:r>
              <a:rPr lang="nl-NL" sz="3600" dirty="0"/>
              <a:t>Zelf kruidenmix maken zonder zout</a:t>
            </a:r>
          </a:p>
        </p:txBody>
      </p:sp>
      <p:pic>
        <p:nvPicPr>
          <p:cNvPr id="5" name="Afbeelding 4" descr="Afbeelding met tafel, zitten, bloem, rood&#10;&#10;Automatisch gegenereerde beschrijving">
            <a:extLst>
              <a:ext uri="{FF2B5EF4-FFF2-40B4-BE49-F238E27FC236}">
                <a16:creationId xmlns:a16="http://schemas.microsoft.com/office/drawing/2014/main" id="{EB89609F-7F2C-AE46-A5D8-22023438B25D}"/>
              </a:ext>
            </a:extLst>
          </p:cNvPr>
          <p:cNvPicPr>
            <a:picLocks noChangeAspect="1"/>
          </p:cNvPicPr>
          <p:nvPr/>
        </p:nvPicPr>
        <p:blipFill rotWithShape="1">
          <a:blip r:embed="rId2"/>
          <a:srcRect l="2251" r="10679"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ijdelijke aanduiding voor inhoud 2">
            <a:extLst>
              <a:ext uri="{FF2B5EF4-FFF2-40B4-BE49-F238E27FC236}">
                <a16:creationId xmlns:a16="http://schemas.microsoft.com/office/drawing/2014/main" id="{676E0B72-8527-6B48-B67B-2C7F18035B9A}"/>
              </a:ext>
            </a:extLst>
          </p:cNvPr>
          <p:cNvSpPr>
            <a:spLocks noGrp="1"/>
          </p:cNvSpPr>
          <p:nvPr>
            <p:ph idx="1"/>
          </p:nvPr>
        </p:nvSpPr>
        <p:spPr>
          <a:xfrm>
            <a:off x="3457576" y="3752849"/>
            <a:ext cx="8253412" cy="2767013"/>
          </a:xfrm>
        </p:spPr>
        <p:txBody>
          <a:bodyPr anchor="ctr">
            <a:normAutofit/>
          </a:bodyPr>
          <a:lstStyle/>
          <a:p>
            <a:pPr fontAlgn="base"/>
            <a:r>
              <a:rPr lang="nl-NL" sz="1800" cap="all" dirty="0"/>
              <a:t>MACARONIMIX, </a:t>
            </a:r>
            <a:r>
              <a:rPr lang="nl-NL" sz="1800" cap="all" dirty="0" err="1"/>
              <a:t>wAT</a:t>
            </a:r>
            <a:r>
              <a:rPr lang="nl-NL" sz="1800" cap="all" dirty="0"/>
              <a:t> HEB JE NODIG?</a:t>
            </a:r>
          </a:p>
          <a:p>
            <a:pPr marL="0" indent="0" fontAlgn="base">
              <a:buNone/>
            </a:pPr>
            <a:r>
              <a:rPr lang="nl-NL" sz="1800" dirty="0"/>
              <a:t>3 el basilicum</a:t>
            </a:r>
            <a:br>
              <a:rPr lang="nl-NL" sz="1800" dirty="0"/>
            </a:br>
            <a:r>
              <a:rPr lang="nl-NL" sz="1800" dirty="0"/>
              <a:t>3 el oregano</a:t>
            </a:r>
            <a:br>
              <a:rPr lang="nl-NL" sz="1800" dirty="0"/>
            </a:br>
            <a:r>
              <a:rPr lang="nl-NL" sz="1800" dirty="0"/>
              <a:t>1,5 el marjolein</a:t>
            </a:r>
            <a:br>
              <a:rPr lang="nl-NL" sz="1800" dirty="0"/>
            </a:br>
            <a:r>
              <a:rPr lang="nl-NL" sz="1800" dirty="0"/>
              <a:t>1,5 el tijm</a:t>
            </a:r>
            <a:br>
              <a:rPr lang="nl-NL" sz="1800" dirty="0"/>
            </a:br>
            <a:r>
              <a:rPr lang="nl-NL" sz="1800" dirty="0"/>
              <a:t>1,5 el knoflook</a:t>
            </a:r>
            <a:br>
              <a:rPr lang="nl-NL" sz="1800" dirty="0"/>
            </a:br>
            <a:r>
              <a:rPr lang="nl-NL" sz="1800" dirty="0"/>
              <a:t>¾ el rozemarijn</a:t>
            </a:r>
          </a:p>
          <a:p>
            <a:pPr marL="0" indent="0" fontAlgn="base">
              <a:buNone/>
            </a:pPr>
            <a:r>
              <a:rPr lang="nl-NL" sz="1700" dirty="0"/>
              <a:t>Gebruik ongeveer 1 el van het mengsel voor je macaroni, meer naar smaak kan natuurlijk altijd.</a:t>
            </a:r>
          </a:p>
        </p:txBody>
      </p:sp>
    </p:spTree>
    <p:extLst>
      <p:ext uri="{BB962C8B-B14F-4D97-AF65-F5344CB8AC3E}">
        <p14:creationId xmlns:p14="http://schemas.microsoft.com/office/powerpoint/2010/main" val="2773403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8454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0BB2015-D2F5-6D4F-9244-E0695C1677CD}"/>
              </a:ext>
            </a:extLst>
          </p:cNvPr>
          <p:cNvSpPr>
            <a:spLocks noGrp="1"/>
          </p:cNvSpPr>
          <p:nvPr>
            <p:ph type="title"/>
          </p:nvPr>
        </p:nvSpPr>
        <p:spPr>
          <a:xfrm>
            <a:off x="524256" y="4767072"/>
            <a:ext cx="6594189" cy="1625210"/>
          </a:xfrm>
        </p:spPr>
        <p:txBody>
          <a:bodyPr>
            <a:normAutofit/>
          </a:bodyPr>
          <a:lstStyle/>
          <a:p>
            <a:pPr algn="r"/>
            <a:r>
              <a:rPr lang="nl-NL" dirty="0">
                <a:solidFill>
                  <a:srgbClr val="FFFFFF"/>
                </a:solidFill>
              </a:rPr>
              <a:t>Waarom ook al weer minder zout en meer kalium</a:t>
            </a:r>
          </a:p>
        </p:txBody>
      </p:sp>
      <p:pic>
        <p:nvPicPr>
          <p:cNvPr id="5" name="Afbeelding 4" descr="Afbeelding met voedsel, fruit, tafel, zitten&#10;&#10;Automatisch gegenereerde beschrijving">
            <a:extLst>
              <a:ext uri="{FF2B5EF4-FFF2-40B4-BE49-F238E27FC236}">
                <a16:creationId xmlns:a16="http://schemas.microsoft.com/office/drawing/2014/main" id="{0A37572C-469F-0248-8CCF-D50BD3FC1F57}"/>
              </a:ext>
            </a:extLst>
          </p:cNvPr>
          <p:cNvPicPr>
            <a:picLocks noChangeAspect="1"/>
          </p:cNvPicPr>
          <p:nvPr/>
        </p:nvPicPr>
        <p:blipFill rotWithShape="1">
          <a:blip r:embed="rId3"/>
          <a:srcRect t="5941" r="1" b="22877"/>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1A51FC8-9848-AB4D-A5C9-DDD3524171B6}"/>
              </a:ext>
            </a:extLst>
          </p:cNvPr>
          <p:cNvSpPr>
            <a:spLocks noGrp="1"/>
          </p:cNvSpPr>
          <p:nvPr>
            <p:ph idx="1"/>
          </p:nvPr>
        </p:nvSpPr>
        <p:spPr>
          <a:xfrm>
            <a:off x="7729539" y="917724"/>
            <a:ext cx="3938206" cy="5474558"/>
          </a:xfrm>
        </p:spPr>
        <p:txBody>
          <a:bodyPr anchor="ctr">
            <a:normAutofit fontScale="92500" lnSpcReduction="10000"/>
          </a:bodyPr>
          <a:lstStyle/>
          <a:p>
            <a:r>
              <a:rPr lang="nl-NL" sz="2000" dirty="0">
                <a:solidFill>
                  <a:srgbClr val="FFFFFF"/>
                </a:solidFill>
              </a:rPr>
              <a:t>Interactie tussen natrium en kalium bepalend is voor de bloeddruk. </a:t>
            </a:r>
          </a:p>
          <a:p>
            <a:r>
              <a:rPr lang="nl-NL" sz="2000" dirty="0">
                <a:solidFill>
                  <a:srgbClr val="FFFFFF"/>
                </a:solidFill>
              </a:rPr>
              <a:t>Toename van kalium net zo belangrijk als afname van natrium. </a:t>
            </a:r>
          </a:p>
          <a:p>
            <a:r>
              <a:rPr lang="nl-NL" sz="2000" dirty="0">
                <a:solidFill>
                  <a:srgbClr val="FFFFFF"/>
                </a:solidFill>
              </a:rPr>
              <a:t>Als de kaliumintake stijgt, wordt er in het lichaam minder natrium en water vastgehouden door de nieren.</a:t>
            </a:r>
          </a:p>
          <a:p>
            <a:r>
              <a:rPr lang="nl-NL" sz="2000" dirty="0">
                <a:solidFill>
                  <a:srgbClr val="FFFFFF"/>
                </a:solidFill>
              </a:rPr>
              <a:t>Een groot Amerikaanse studie laat zien dat mensen die veel zout en weinig kalium eten een 2 keer zo groot risico lopen om te sterven aan een hartaanval dan mensen die ongeveer evenveel natrium als kalium binnenkrijgen. Het gaat dus vooral om de balans tussen natrium en kalium, zo zeggen de onderzoekers. Aan het onderzoek deden ruim 12.000 personen mee, die 14,8 jaar werden gevolgd.</a:t>
            </a:r>
          </a:p>
        </p:txBody>
      </p:sp>
    </p:spTree>
    <p:extLst>
      <p:ext uri="{BB962C8B-B14F-4D97-AF65-F5344CB8AC3E}">
        <p14:creationId xmlns:p14="http://schemas.microsoft.com/office/powerpoint/2010/main" val="376998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39ECD57-1129-2E4C-8B6E-40D53F793D9B}"/>
              </a:ext>
            </a:extLst>
          </p:cNvPr>
          <p:cNvSpPr>
            <a:spLocks noGrp="1"/>
          </p:cNvSpPr>
          <p:nvPr>
            <p:ph type="title"/>
          </p:nvPr>
        </p:nvSpPr>
        <p:spPr>
          <a:xfrm>
            <a:off x="524741" y="620392"/>
            <a:ext cx="3808268" cy="5504688"/>
          </a:xfrm>
        </p:spPr>
        <p:txBody>
          <a:bodyPr>
            <a:normAutofit/>
          </a:bodyPr>
          <a:lstStyle/>
          <a:p>
            <a:r>
              <a:rPr lang="nl-NL" sz="6000">
                <a:solidFill>
                  <a:schemeClr val="bg1"/>
                </a:solidFill>
              </a:rPr>
              <a:t>Leerdoelen vandaag</a:t>
            </a:r>
          </a:p>
        </p:txBody>
      </p:sp>
      <p:graphicFrame>
        <p:nvGraphicFramePr>
          <p:cNvPr id="5" name="Tijdelijke aanduiding voor inhoud 2">
            <a:extLst>
              <a:ext uri="{FF2B5EF4-FFF2-40B4-BE49-F238E27FC236}">
                <a16:creationId xmlns:a16="http://schemas.microsoft.com/office/drawing/2014/main" id="{7E0B3444-DD90-401E-9A9D-053D78970322}"/>
              </a:ext>
            </a:extLst>
          </p:cNvPr>
          <p:cNvGraphicFramePr>
            <a:graphicFrameLocks noGrp="1"/>
          </p:cNvGraphicFramePr>
          <p:nvPr>
            <p:ph idx="1"/>
            <p:extLst>
              <p:ext uri="{D42A27DB-BD31-4B8C-83A1-F6EECF244321}">
                <p14:modId xmlns:p14="http://schemas.microsoft.com/office/powerpoint/2010/main" val="272413976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400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22249-6DB1-2A4F-8233-4D0F0D170DD3}"/>
              </a:ext>
            </a:extLst>
          </p:cNvPr>
          <p:cNvSpPr>
            <a:spLocks noGrp="1"/>
          </p:cNvSpPr>
          <p:nvPr>
            <p:ph type="title"/>
          </p:nvPr>
        </p:nvSpPr>
        <p:spPr>
          <a:xfrm>
            <a:off x="1114096" y="365125"/>
            <a:ext cx="10239703" cy="717441"/>
          </a:xfrm>
        </p:spPr>
        <p:txBody>
          <a:bodyPr>
            <a:noAutofit/>
          </a:bodyPr>
          <a:lstStyle/>
          <a:p>
            <a:r>
              <a:rPr lang="nl-NL" sz="6000" dirty="0">
                <a:solidFill>
                  <a:schemeClr val="accent1"/>
                </a:solidFill>
              </a:rPr>
              <a:t>Begrippenlijst</a:t>
            </a:r>
          </a:p>
        </p:txBody>
      </p:sp>
      <p:graphicFrame>
        <p:nvGraphicFramePr>
          <p:cNvPr id="6" name="Tijdelijke aanduiding voor inhoud 5">
            <a:extLst>
              <a:ext uri="{FF2B5EF4-FFF2-40B4-BE49-F238E27FC236}">
                <a16:creationId xmlns:a16="http://schemas.microsoft.com/office/drawing/2014/main" id="{4823409A-E6AD-B2A0-335C-BCC208A81705}"/>
              </a:ext>
            </a:extLst>
          </p:cNvPr>
          <p:cNvGraphicFramePr>
            <a:graphicFrameLocks noGrp="1"/>
          </p:cNvGraphicFramePr>
          <p:nvPr>
            <p:ph idx="1"/>
            <p:extLst>
              <p:ext uri="{D42A27DB-BD31-4B8C-83A1-F6EECF244321}">
                <p14:modId xmlns:p14="http://schemas.microsoft.com/office/powerpoint/2010/main" val="830484744"/>
              </p:ext>
            </p:extLst>
          </p:nvPr>
        </p:nvGraphicFramePr>
        <p:xfrm>
          <a:off x="623007" y="1082566"/>
          <a:ext cx="11568993" cy="5670206"/>
        </p:xfrm>
        <a:graphic>
          <a:graphicData uri="http://schemas.openxmlformats.org/drawingml/2006/table">
            <a:tbl>
              <a:tblPr firstRow="1" firstCol="1" bandRow="1">
                <a:tableStyleId>{5C22544A-7EE6-4342-B048-85BDC9FD1C3A}</a:tableStyleId>
              </a:tblPr>
              <a:tblGrid>
                <a:gridCol w="2834218">
                  <a:extLst>
                    <a:ext uri="{9D8B030D-6E8A-4147-A177-3AD203B41FA5}">
                      <a16:colId xmlns:a16="http://schemas.microsoft.com/office/drawing/2014/main" val="706029921"/>
                    </a:ext>
                  </a:extLst>
                </a:gridCol>
                <a:gridCol w="8734775">
                  <a:extLst>
                    <a:ext uri="{9D8B030D-6E8A-4147-A177-3AD203B41FA5}">
                      <a16:colId xmlns:a16="http://schemas.microsoft.com/office/drawing/2014/main" val="3152843556"/>
                    </a:ext>
                  </a:extLst>
                </a:gridCol>
              </a:tblGrid>
              <a:tr h="139370">
                <a:tc gridSpan="2">
                  <a:txBody>
                    <a:bodyPr/>
                    <a:lstStyle/>
                    <a:p>
                      <a:pPr algn="ctr">
                        <a:tabLst>
                          <a:tab pos="180340" algn="l"/>
                        </a:tabLst>
                      </a:pPr>
                      <a:r>
                        <a:rPr lang="nl-NL" sz="1100">
                          <a:effectLst/>
                        </a:rPr>
                        <a:t>Begrippen lifestyle</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tc hMerge="1">
                  <a:txBody>
                    <a:bodyPr/>
                    <a:lstStyle/>
                    <a:p>
                      <a:endParaRPr lang="nl-NL"/>
                    </a:p>
                  </a:txBody>
                  <a:tcPr/>
                </a:tc>
                <a:extLst>
                  <a:ext uri="{0D108BD9-81ED-4DB2-BD59-A6C34878D82A}">
                    <a16:rowId xmlns:a16="http://schemas.microsoft.com/office/drawing/2014/main" val="2875554567"/>
                  </a:ext>
                </a:extLst>
              </a:tr>
              <a:tr h="139370">
                <a:tc>
                  <a:txBody>
                    <a:bodyPr/>
                    <a:lstStyle/>
                    <a:p>
                      <a:pPr algn="ctr">
                        <a:tabLst>
                          <a:tab pos="180340" algn="l"/>
                        </a:tabLst>
                      </a:pPr>
                      <a:r>
                        <a:rPr lang="nl-NL" sz="1100">
                          <a:effectLst/>
                        </a:rPr>
                        <a:t>Begrip</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tc>
                  <a:txBody>
                    <a:bodyPr/>
                    <a:lstStyle/>
                    <a:p>
                      <a:pPr algn="ctr">
                        <a:tabLst>
                          <a:tab pos="180340" algn="l"/>
                        </a:tabLst>
                      </a:pPr>
                      <a:r>
                        <a:rPr lang="nl-NL" sz="1100">
                          <a:effectLst/>
                        </a:rPr>
                        <a:t>Toelichting</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extLst>
                  <a:ext uri="{0D108BD9-81ED-4DB2-BD59-A6C34878D82A}">
                    <a16:rowId xmlns:a16="http://schemas.microsoft.com/office/drawing/2014/main" val="1668156389"/>
                  </a:ext>
                </a:extLst>
              </a:tr>
              <a:tr h="196414">
                <a:tc>
                  <a:txBody>
                    <a:bodyPr/>
                    <a:lstStyle/>
                    <a:p>
                      <a:pPr>
                        <a:lnSpc>
                          <a:spcPct val="107000"/>
                        </a:lnSpc>
                        <a:spcBef>
                          <a:spcPts val="200"/>
                        </a:spcBef>
                        <a:spcAft>
                          <a:spcPts val="200"/>
                        </a:spcAft>
                        <a:tabLst>
                          <a:tab pos="180340" algn="l"/>
                        </a:tabLst>
                      </a:pPr>
                      <a:r>
                        <a:rPr lang="nl-NL" sz="1100">
                          <a:effectLst/>
                        </a:rPr>
                        <a:t>Nudging</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tc>
                  <a:txBody>
                    <a:bodyPr/>
                    <a:lstStyle/>
                    <a:p>
                      <a:pPr>
                        <a:lnSpc>
                          <a:spcPct val="107000"/>
                        </a:lnSpc>
                        <a:spcAft>
                          <a:spcPts val="800"/>
                        </a:spcAft>
                      </a:pPr>
                      <a:r>
                        <a:rPr lang="nl-NL" sz="1100">
                          <a:effectLst/>
                        </a:rPr>
                        <a:t>Je snapt op welke wijze nudging gedrag kan beïnvloeden. Je weet welke verschillende vormen er zijn en je kunt ook voorbeelden benoemen.</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extLst>
                  <a:ext uri="{0D108BD9-81ED-4DB2-BD59-A6C34878D82A}">
                    <a16:rowId xmlns:a16="http://schemas.microsoft.com/office/drawing/2014/main" val="1859332945"/>
                  </a:ext>
                </a:extLst>
              </a:tr>
              <a:tr h="196414">
                <a:tc>
                  <a:txBody>
                    <a:bodyPr/>
                    <a:lstStyle/>
                    <a:p>
                      <a:pPr>
                        <a:lnSpc>
                          <a:spcPct val="107000"/>
                        </a:lnSpc>
                        <a:spcBef>
                          <a:spcPts val="200"/>
                        </a:spcBef>
                        <a:spcAft>
                          <a:spcPts val="200"/>
                        </a:spcAft>
                        <a:tabLst>
                          <a:tab pos="180340" algn="l"/>
                        </a:tabLst>
                      </a:pPr>
                      <a:r>
                        <a:rPr lang="nl-NL" sz="1100">
                          <a:effectLst/>
                        </a:rPr>
                        <a:t>Voedselverspilling</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tc>
                  <a:txBody>
                    <a:bodyPr/>
                    <a:lstStyle/>
                    <a:p>
                      <a:pPr>
                        <a:lnSpc>
                          <a:spcPct val="107000"/>
                        </a:lnSpc>
                        <a:spcBef>
                          <a:spcPts val="200"/>
                        </a:spcBef>
                        <a:spcAft>
                          <a:spcPts val="200"/>
                        </a:spcAft>
                        <a:tabLst>
                          <a:tab pos="180340" algn="l"/>
                        </a:tabLst>
                      </a:pPr>
                      <a:r>
                        <a:rPr lang="nl-NL" sz="1100">
                          <a:effectLst/>
                        </a:rPr>
                        <a:t>Je kunt benoemen wat voedselverspilling is en kunt een relatie leggen met de ladder van Moerman (zie volgend begrip)</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extLst>
                  <a:ext uri="{0D108BD9-81ED-4DB2-BD59-A6C34878D82A}">
                    <a16:rowId xmlns:a16="http://schemas.microsoft.com/office/drawing/2014/main" val="1903273970"/>
                  </a:ext>
                </a:extLst>
              </a:tr>
              <a:tr h="196414">
                <a:tc>
                  <a:txBody>
                    <a:bodyPr/>
                    <a:lstStyle/>
                    <a:p>
                      <a:pPr>
                        <a:lnSpc>
                          <a:spcPct val="107000"/>
                        </a:lnSpc>
                        <a:spcBef>
                          <a:spcPts val="200"/>
                        </a:spcBef>
                        <a:spcAft>
                          <a:spcPts val="200"/>
                        </a:spcAft>
                        <a:tabLst>
                          <a:tab pos="180340" algn="l"/>
                        </a:tabLst>
                      </a:pPr>
                      <a:r>
                        <a:rPr lang="nl-NL" sz="1100">
                          <a:effectLst/>
                        </a:rPr>
                        <a:t>Ladder van Moerman</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tc>
                  <a:txBody>
                    <a:bodyPr/>
                    <a:lstStyle/>
                    <a:p>
                      <a:pPr>
                        <a:lnSpc>
                          <a:spcPct val="107000"/>
                        </a:lnSpc>
                        <a:spcBef>
                          <a:spcPts val="200"/>
                        </a:spcBef>
                        <a:spcAft>
                          <a:spcPts val="200"/>
                        </a:spcAft>
                        <a:tabLst>
                          <a:tab pos="180340" algn="l"/>
                        </a:tabLst>
                      </a:pPr>
                      <a:r>
                        <a:rPr lang="nl-NL" sz="1100">
                          <a:effectLst/>
                        </a:rPr>
                        <a:t>Je snapt wat de ladder van Moerman beschrijft en begrijpt de opbouw van de piramide.</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extLst>
                  <a:ext uri="{0D108BD9-81ED-4DB2-BD59-A6C34878D82A}">
                    <a16:rowId xmlns:a16="http://schemas.microsoft.com/office/drawing/2014/main" val="2712987698"/>
                  </a:ext>
                </a:extLst>
              </a:tr>
              <a:tr h="808465">
                <a:tc>
                  <a:txBody>
                    <a:bodyPr/>
                    <a:lstStyle/>
                    <a:p>
                      <a:pPr>
                        <a:lnSpc>
                          <a:spcPct val="107000"/>
                        </a:lnSpc>
                        <a:spcAft>
                          <a:spcPts val="800"/>
                        </a:spcAft>
                      </a:pPr>
                      <a:r>
                        <a:rPr lang="nl-NL" sz="1100">
                          <a:effectLst/>
                        </a:rPr>
                        <a:t>Gezonde leef- en werkomgeving</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tc>
                <a:tc>
                  <a:txBody>
                    <a:bodyPr/>
                    <a:lstStyle/>
                    <a:p>
                      <a:pPr>
                        <a:lnSpc>
                          <a:spcPct val="107000"/>
                        </a:lnSpc>
                        <a:spcAft>
                          <a:spcPts val="800"/>
                        </a:spcAft>
                      </a:pPr>
                      <a:r>
                        <a:rPr lang="nl-NL" sz="1100">
                          <a:effectLst/>
                        </a:rPr>
                        <a:t>Je kunt aangeven hoe de omgeving van invloed is op de gezondheid. </a:t>
                      </a:r>
                    </a:p>
                    <a:p>
                      <a:pPr>
                        <a:lnSpc>
                          <a:spcPct val="107000"/>
                        </a:lnSpc>
                        <a:spcAft>
                          <a:spcPts val="800"/>
                        </a:spcAft>
                      </a:pPr>
                      <a:r>
                        <a:rPr lang="nl-NL" sz="1100">
                          <a:effectLst/>
                        </a:rPr>
                        <a:t>Je kunt de relatie tussen luchtkwaliteit en gezondheid uitleggen. Je kunt de rol van fijnstof hierin uitleggen.</a:t>
                      </a:r>
                    </a:p>
                    <a:p>
                      <a:pPr>
                        <a:lnSpc>
                          <a:spcPct val="107000"/>
                        </a:lnSpc>
                        <a:spcAft>
                          <a:spcPts val="800"/>
                        </a:spcAft>
                      </a:pPr>
                      <a:r>
                        <a:rPr lang="nl-NL" sz="1100">
                          <a:effectLst/>
                        </a:rPr>
                        <a:t>Je kunt de term ‘sick building syndrome’ uitleggen en verschillende oorzaken hiervan benoemen. Daarnaast ben je bekent met de klachten die mensen kunnen hebben.</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tc>
                <a:extLst>
                  <a:ext uri="{0D108BD9-81ED-4DB2-BD59-A6C34878D82A}">
                    <a16:rowId xmlns:a16="http://schemas.microsoft.com/office/drawing/2014/main" val="2645010430"/>
                  </a:ext>
                </a:extLst>
              </a:tr>
              <a:tr h="131128">
                <a:tc>
                  <a:txBody>
                    <a:bodyPr/>
                    <a:lstStyle/>
                    <a:p>
                      <a:pPr>
                        <a:lnSpc>
                          <a:spcPct val="107000"/>
                        </a:lnSpc>
                        <a:spcBef>
                          <a:spcPts val="200"/>
                        </a:spcBef>
                        <a:spcAft>
                          <a:spcPts val="200"/>
                        </a:spcAft>
                        <a:tabLst>
                          <a:tab pos="180340" algn="l"/>
                        </a:tabLst>
                      </a:pPr>
                      <a:r>
                        <a:rPr lang="nl-NL" sz="1100">
                          <a:effectLst/>
                        </a:rPr>
                        <a:t>Hittestress</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tc>
                  <a:txBody>
                    <a:bodyPr/>
                    <a:lstStyle/>
                    <a:p>
                      <a:pPr>
                        <a:lnSpc>
                          <a:spcPct val="107000"/>
                        </a:lnSpc>
                        <a:spcBef>
                          <a:spcPts val="200"/>
                        </a:spcBef>
                        <a:spcAft>
                          <a:spcPts val="200"/>
                        </a:spcAft>
                        <a:tabLst>
                          <a:tab pos="180340" algn="l"/>
                        </a:tabLst>
                      </a:pPr>
                      <a:r>
                        <a:rPr lang="nl-NL" sz="1100">
                          <a:effectLst/>
                        </a:rPr>
                        <a:t>Je kunt uitleggen wat hittestress is en wat de impact is op mens, dier en milieu.</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extLst>
                  <a:ext uri="{0D108BD9-81ED-4DB2-BD59-A6C34878D82A}">
                    <a16:rowId xmlns:a16="http://schemas.microsoft.com/office/drawing/2014/main" val="3013867587"/>
                  </a:ext>
                </a:extLst>
              </a:tr>
              <a:tr h="427861">
                <a:tc>
                  <a:txBody>
                    <a:bodyPr/>
                    <a:lstStyle/>
                    <a:p>
                      <a:pPr>
                        <a:lnSpc>
                          <a:spcPct val="107000"/>
                        </a:lnSpc>
                        <a:spcAft>
                          <a:spcPts val="800"/>
                        </a:spcAft>
                      </a:pPr>
                      <a:r>
                        <a:rPr lang="nl-NL" sz="1100">
                          <a:effectLst/>
                        </a:rPr>
                        <a:t>Groen en gezonde leef- en werkomgeving</a:t>
                      </a:r>
                    </a:p>
                    <a:p>
                      <a:pPr>
                        <a:lnSpc>
                          <a:spcPct val="107000"/>
                        </a:lnSpc>
                        <a:spcBef>
                          <a:spcPts val="200"/>
                        </a:spcBef>
                        <a:spcAft>
                          <a:spcPts val="200"/>
                        </a:spcAft>
                        <a:tabLst>
                          <a:tab pos="180340" algn="l"/>
                        </a:tabLst>
                      </a:pPr>
                      <a:r>
                        <a:rPr lang="nl-NL" sz="1100">
                          <a:effectLst/>
                        </a:rPr>
                        <a:t> </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tc>
                  <a:txBody>
                    <a:bodyPr/>
                    <a:lstStyle/>
                    <a:p>
                      <a:pPr>
                        <a:lnSpc>
                          <a:spcPct val="107000"/>
                        </a:lnSpc>
                        <a:spcAft>
                          <a:spcPts val="800"/>
                        </a:spcAft>
                      </a:pPr>
                      <a:r>
                        <a:rPr lang="nl-NL" sz="1100">
                          <a:effectLst/>
                        </a:rPr>
                        <a:t>Je weet wat fotosynthese is.</a:t>
                      </a:r>
                    </a:p>
                    <a:p>
                      <a:pPr>
                        <a:lnSpc>
                          <a:spcPct val="107000"/>
                        </a:lnSpc>
                        <a:spcAft>
                          <a:spcPts val="800"/>
                        </a:spcAft>
                      </a:pPr>
                      <a:r>
                        <a:rPr lang="nl-NL" sz="1100">
                          <a:effectLst/>
                        </a:rPr>
                        <a:t>Je kunt het effect van planten/groen op de omgeving en gezondheid benoemen.</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extLst>
                  <a:ext uri="{0D108BD9-81ED-4DB2-BD59-A6C34878D82A}">
                    <a16:rowId xmlns:a16="http://schemas.microsoft.com/office/drawing/2014/main" val="2299322778"/>
                  </a:ext>
                </a:extLst>
              </a:tr>
              <a:tr h="297137">
                <a:tc>
                  <a:txBody>
                    <a:bodyPr/>
                    <a:lstStyle/>
                    <a:p>
                      <a:pPr>
                        <a:lnSpc>
                          <a:spcPct val="107000"/>
                        </a:lnSpc>
                        <a:spcBef>
                          <a:spcPts val="200"/>
                        </a:spcBef>
                        <a:spcAft>
                          <a:spcPts val="200"/>
                        </a:spcAft>
                        <a:tabLst>
                          <a:tab pos="180340" algn="l"/>
                        </a:tabLst>
                      </a:pPr>
                      <a:r>
                        <a:rPr lang="nl-NL" sz="1100">
                          <a:effectLst/>
                        </a:rPr>
                        <a:t>Gezonde leefstijl (en voeding)</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tc>
                  <a:txBody>
                    <a:bodyPr/>
                    <a:lstStyle/>
                    <a:p>
                      <a:pPr>
                        <a:lnSpc>
                          <a:spcPct val="107000"/>
                        </a:lnSpc>
                        <a:spcBef>
                          <a:spcPts val="200"/>
                        </a:spcBef>
                        <a:spcAft>
                          <a:spcPts val="200"/>
                        </a:spcAft>
                        <a:tabLst>
                          <a:tab pos="180340" algn="l"/>
                        </a:tabLst>
                      </a:pPr>
                      <a:r>
                        <a:rPr lang="nl-NL" sz="1100">
                          <a:effectLst/>
                        </a:rPr>
                        <a:t>Je begrijpt wat de rol van voeding is bij een gezonde leefstijl en kunt de voordelen ook benoemen. Daarnaast weet je welke aspecten nog meer bijdragen voor een gezonde leefstijl.</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extLst>
                  <a:ext uri="{0D108BD9-81ED-4DB2-BD59-A6C34878D82A}">
                    <a16:rowId xmlns:a16="http://schemas.microsoft.com/office/drawing/2014/main" val="481948127"/>
                  </a:ext>
                </a:extLst>
              </a:tr>
              <a:tr h="131128">
                <a:tc>
                  <a:txBody>
                    <a:bodyPr/>
                    <a:lstStyle/>
                    <a:p>
                      <a:pPr>
                        <a:lnSpc>
                          <a:spcPct val="107000"/>
                        </a:lnSpc>
                        <a:spcBef>
                          <a:spcPts val="200"/>
                        </a:spcBef>
                        <a:spcAft>
                          <a:spcPts val="200"/>
                        </a:spcAft>
                        <a:tabLst>
                          <a:tab pos="180340" algn="l"/>
                        </a:tabLst>
                      </a:pPr>
                      <a:r>
                        <a:rPr lang="nl-NL" sz="1100">
                          <a:effectLst/>
                        </a:rPr>
                        <a:t>Eetgewoontes</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tc>
                  <a:txBody>
                    <a:bodyPr/>
                    <a:lstStyle/>
                    <a:p>
                      <a:pPr>
                        <a:lnSpc>
                          <a:spcPct val="107000"/>
                        </a:lnSpc>
                        <a:spcBef>
                          <a:spcPts val="200"/>
                        </a:spcBef>
                        <a:spcAft>
                          <a:spcPts val="200"/>
                        </a:spcAft>
                        <a:tabLst>
                          <a:tab pos="180340" algn="l"/>
                        </a:tabLst>
                      </a:pPr>
                      <a:r>
                        <a:rPr lang="nl-NL" sz="1100">
                          <a:effectLst/>
                        </a:rPr>
                        <a:t>Je bent bekend met hoe eetgewoontes zich in de tijd hebben ontwikkeld </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extLst>
                  <a:ext uri="{0D108BD9-81ED-4DB2-BD59-A6C34878D82A}">
                    <a16:rowId xmlns:a16="http://schemas.microsoft.com/office/drawing/2014/main" val="3380171283"/>
                  </a:ext>
                </a:extLst>
              </a:tr>
              <a:tr h="131128">
                <a:tc>
                  <a:txBody>
                    <a:bodyPr/>
                    <a:lstStyle/>
                    <a:p>
                      <a:pPr>
                        <a:lnSpc>
                          <a:spcPct val="107000"/>
                        </a:lnSpc>
                        <a:spcBef>
                          <a:spcPts val="200"/>
                        </a:spcBef>
                        <a:spcAft>
                          <a:spcPts val="200"/>
                        </a:spcAft>
                        <a:tabLst>
                          <a:tab pos="180340" algn="l"/>
                        </a:tabLst>
                      </a:pPr>
                      <a:r>
                        <a:rPr lang="nl-NL" sz="1100">
                          <a:effectLst/>
                        </a:rPr>
                        <a:t>Biologische voeding</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tc>
                  <a:txBody>
                    <a:bodyPr/>
                    <a:lstStyle/>
                    <a:p>
                      <a:pPr>
                        <a:lnSpc>
                          <a:spcPct val="107000"/>
                        </a:lnSpc>
                        <a:spcBef>
                          <a:spcPts val="200"/>
                        </a:spcBef>
                        <a:spcAft>
                          <a:spcPts val="200"/>
                        </a:spcAft>
                        <a:tabLst>
                          <a:tab pos="180340" algn="l"/>
                        </a:tabLst>
                      </a:pPr>
                      <a:r>
                        <a:rPr lang="nl-NL" sz="1100">
                          <a:effectLst/>
                        </a:rPr>
                        <a:t>Je weet aan welke voorwaarden biologische voeding moet voldoen.</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extLst>
                  <a:ext uri="{0D108BD9-81ED-4DB2-BD59-A6C34878D82A}">
                    <a16:rowId xmlns:a16="http://schemas.microsoft.com/office/drawing/2014/main" val="2757717818"/>
                  </a:ext>
                </a:extLst>
              </a:tr>
              <a:tr h="248704">
                <a:tc>
                  <a:txBody>
                    <a:bodyPr/>
                    <a:lstStyle/>
                    <a:p>
                      <a:pPr>
                        <a:lnSpc>
                          <a:spcPct val="107000"/>
                        </a:lnSpc>
                        <a:spcBef>
                          <a:spcPts val="200"/>
                        </a:spcBef>
                        <a:spcAft>
                          <a:spcPts val="200"/>
                        </a:spcAft>
                        <a:tabLst>
                          <a:tab pos="180340" algn="l"/>
                        </a:tabLst>
                      </a:pPr>
                      <a:r>
                        <a:rPr lang="nl-NL" sz="1100">
                          <a:effectLst/>
                        </a:rPr>
                        <a:t>Duurzame voeding</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tc>
                  <a:txBody>
                    <a:bodyPr/>
                    <a:lstStyle/>
                    <a:p>
                      <a:pPr>
                        <a:lnSpc>
                          <a:spcPct val="107000"/>
                        </a:lnSpc>
                        <a:spcBef>
                          <a:spcPts val="200"/>
                        </a:spcBef>
                        <a:spcAft>
                          <a:spcPts val="200"/>
                        </a:spcAft>
                        <a:tabLst>
                          <a:tab pos="180340" algn="l"/>
                        </a:tabLst>
                      </a:pPr>
                      <a:r>
                        <a:rPr lang="nl-NL" sz="1100">
                          <a:effectLst/>
                        </a:rPr>
                        <a:t>Je kunt uitleggen wat duurzame voeding is.</a:t>
                      </a:r>
                    </a:p>
                    <a:p>
                      <a:pPr>
                        <a:lnSpc>
                          <a:spcPct val="107000"/>
                        </a:lnSpc>
                        <a:spcBef>
                          <a:spcPts val="200"/>
                        </a:spcBef>
                        <a:spcAft>
                          <a:spcPts val="200"/>
                        </a:spcAft>
                        <a:tabLst>
                          <a:tab pos="180340" algn="l"/>
                        </a:tabLst>
                      </a:pPr>
                      <a:r>
                        <a:rPr lang="nl-NL" sz="1100">
                          <a:effectLst/>
                        </a:rPr>
                        <a:t>Je weet wat het verschil tussen duurzame voeding en biologische voeding.</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nchor="ctr"/>
                </a:tc>
                <a:extLst>
                  <a:ext uri="{0D108BD9-81ED-4DB2-BD59-A6C34878D82A}">
                    <a16:rowId xmlns:a16="http://schemas.microsoft.com/office/drawing/2014/main" val="4079997500"/>
                  </a:ext>
                </a:extLst>
              </a:tr>
              <a:tr h="577017">
                <a:tc>
                  <a:txBody>
                    <a:bodyPr/>
                    <a:lstStyle/>
                    <a:p>
                      <a:pPr>
                        <a:lnSpc>
                          <a:spcPct val="107000"/>
                        </a:lnSpc>
                        <a:spcAft>
                          <a:spcPts val="800"/>
                        </a:spcAft>
                      </a:pPr>
                      <a:r>
                        <a:rPr lang="nl-NL" sz="1100">
                          <a:effectLst/>
                        </a:rPr>
                        <a:t>Duurzame voedselproductieketen</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tc>
                <a:tc>
                  <a:txBody>
                    <a:bodyPr/>
                    <a:lstStyle/>
                    <a:p>
                      <a:pPr>
                        <a:lnSpc>
                          <a:spcPct val="107000"/>
                        </a:lnSpc>
                        <a:spcBef>
                          <a:spcPts val="200"/>
                        </a:spcBef>
                        <a:spcAft>
                          <a:spcPts val="200"/>
                        </a:spcAft>
                        <a:tabLst>
                          <a:tab pos="180340" algn="l"/>
                        </a:tabLst>
                      </a:pPr>
                      <a:r>
                        <a:rPr lang="nl-NL" sz="1100">
                          <a:effectLst/>
                        </a:rPr>
                        <a:t>Je kan de voedselproductieketen uitleggen en hierbij duurzame voorbeelden adviseren.</a:t>
                      </a:r>
                    </a:p>
                    <a:p>
                      <a:pPr>
                        <a:lnSpc>
                          <a:spcPct val="107000"/>
                        </a:lnSpc>
                        <a:spcBef>
                          <a:spcPts val="200"/>
                        </a:spcBef>
                        <a:spcAft>
                          <a:spcPts val="200"/>
                        </a:spcAft>
                        <a:tabLst>
                          <a:tab pos="180340" algn="l"/>
                        </a:tabLst>
                      </a:pPr>
                      <a:r>
                        <a:rPr lang="nl-NL" sz="1100">
                          <a:effectLst/>
                        </a:rPr>
                        <a:t>Je kent de 7 stappen die bijdragen tot duurzamer eten en kunt ook uitleggen waarom ze een bijdrage leveren.</a:t>
                      </a:r>
                    </a:p>
                    <a:p>
                      <a:pPr>
                        <a:lnSpc>
                          <a:spcPct val="107000"/>
                        </a:lnSpc>
                        <a:spcAft>
                          <a:spcPts val="800"/>
                        </a:spcAft>
                      </a:pPr>
                      <a:r>
                        <a:rPr lang="nl-NL" sz="1100">
                          <a:effectLst/>
                        </a:rPr>
                        <a:t> </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tc>
                <a:extLst>
                  <a:ext uri="{0D108BD9-81ED-4DB2-BD59-A6C34878D82A}">
                    <a16:rowId xmlns:a16="http://schemas.microsoft.com/office/drawing/2014/main" val="3208215308"/>
                  </a:ext>
                </a:extLst>
              </a:tr>
              <a:tr h="196414">
                <a:tc>
                  <a:txBody>
                    <a:bodyPr/>
                    <a:lstStyle/>
                    <a:p>
                      <a:pPr>
                        <a:lnSpc>
                          <a:spcPct val="107000"/>
                        </a:lnSpc>
                        <a:spcAft>
                          <a:spcPts val="800"/>
                        </a:spcAft>
                      </a:pPr>
                      <a:r>
                        <a:rPr lang="nl-NL" sz="1100">
                          <a:effectLst/>
                        </a:rPr>
                        <a:t>Urban farming</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tc>
                <a:tc>
                  <a:txBody>
                    <a:bodyPr/>
                    <a:lstStyle/>
                    <a:p>
                      <a:pPr>
                        <a:lnSpc>
                          <a:spcPct val="107000"/>
                        </a:lnSpc>
                        <a:spcAft>
                          <a:spcPts val="800"/>
                        </a:spcAft>
                      </a:pPr>
                      <a:r>
                        <a:rPr lang="nl-NL" sz="1100">
                          <a:effectLst/>
                        </a:rPr>
                        <a:t>Je kunt uitleggen wat Urban farming is en kunt de relatie leggen met aspecten die bijdragen tot gezondheid.</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tc>
                <a:extLst>
                  <a:ext uri="{0D108BD9-81ED-4DB2-BD59-A6C34878D82A}">
                    <a16:rowId xmlns:a16="http://schemas.microsoft.com/office/drawing/2014/main" val="3237125256"/>
                  </a:ext>
                </a:extLst>
              </a:tr>
              <a:tr h="1219071">
                <a:tc>
                  <a:txBody>
                    <a:bodyPr/>
                    <a:lstStyle/>
                    <a:p>
                      <a:pPr>
                        <a:lnSpc>
                          <a:spcPct val="107000"/>
                        </a:lnSpc>
                        <a:spcAft>
                          <a:spcPts val="800"/>
                        </a:spcAft>
                      </a:pPr>
                      <a:r>
                        <a:rPr lang="nl-NL" sz="1100">
                          <a:effectLst/>
                        </a:rPr>
                        <a:t>Kruiden (en specerijen)</a:t>
                      </a:r>
                      <a:endParaRPr lang="nl-NL" sz="110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tc>
                <a:tc>
                  <a:txBody>
                    <a:bodyPr/>
                    <a:lstStyle/>
                    <a:p>
                      <a:pPr>
                        <a:lnSpc>
                          <a:spcPct val="107000"/>
                        </a:lnSpc>
                        <a:spcAft>
                          <a:spcPts val="800"/>
                        </a:spcAft>
                      </a:pPr>
                      <a:r>
                        <a:rPr lang="nl-NL" sz="1100" dirty="0">
                          <a:effectLst/>
                        </a:rPr>
                        <a:t>Je weet hoe je kruiden kunt toepassen in een gezonde leefstijl en weet wat signatuurleer is.</a:t>
                      </a:r>
                    </a:p>
                    <a:p>
                      <a:pPr>
                        <a:lnSpc>
                          <a:spcPct val="107000"/>
                        </a:lnSpc>
                        <a:spcAft>
                          <a:spcPts val="800"/>
                        </a:spcAft>
                      </a:pPr>
                      <a:r>
                        <a:rPr lang="nl-NL" sz="1100" dirty="0">
                          <a:effectLst/>
                        </a:rPr>
                        <a:t>Je kunt benoemen waarom kruiden een belangrijke rol spelen in een duurzame omgeving.</a:t>
                      </a:r>
                    </a:p>
                    <a:p>
                      <a:pPr>
                        <a:lnSpc>
                          <a:spcPct val="107000"/>
                        </a:lnSpc>
                        <a:spcAft>
                          <a:spcPts val="800"/>
                        </a:spcAft>
                      </a:pPr>
                      <a:r>
                        <a:rPr lang="nl-NL" sz="1100" dirty="0">
                          <a:effectLst/>
                        </a:rPr>
                        <a:t>Je kent voorbeelden welke kruiden en specerijen gebruik kunnen worden als zoutvervangers.</a:t>
                      </a:r>
                    </a:p>
                    <a:p>
                      <a:pPr>
                        <a:lnSpc>
                          <a:spcPct val="107000"/>
                        </a:lnSpc>
                        <a:spcAft>
                          <a:spcPts val="800"/>
                        </a:spcAft>
                      </a:pPr>
                      <a:r>
                        <a:rPr lang="nl-NL" sz="1100" dirty="0">
                          <a:effectLst/>
                        </a:rPr>
                        <a:t>Je kunt de relatie leggen tussen kruiden en de kwaliteit van landbouw. </a:t>
                      </a:r>
                    </a:p>
                    <a:p>
                      <a:pPr>
                        <a:lnSpc>
                          <a:spcPct val="107000"/>
                        </a:lnSpc>
                        <a:spcAft>
                          <a:spcPts val="800"/>
                        </a:spcAft>
                      </a:pPr>
                      <a:r>
                        <a:rPr lang="nl-NL" sz="1100" dirty="0">
                          <a:effectLst/>
                        </a:rPr>
                        <a:t> </a:t>
                      </a:r>
                      <a:endParaRPr lang="nl-NL" sz="1100" dirty="0">
                        <a:effectLst/>
                        <a:latin typeface="Arial" panose="020B0604020202020204" pitchFamily="34" charset="0"/>
                        <a:ea typeface="Calibri" panose="020F0502020204030204" pitchFamily="34" charset="0"/>
                        <a:cs typeface="Times New Roman" panose="02020603050405020304" pitchFamily="18" charset="0"/>
                      </a:endParaRPr>
                    </a:p>
                  </a:txBody>
                  <a:tcPr marL="39309" marR="39309" marT="0" marB="0"/>
                </a:tc>
                <a:extLst>
                  <a:ext uri="{0D108BD9-81ED-4DB2-BD59-A6C34878D82A}">
                    <a16:rowId xmlns:a16="http://schemas.microsoft.com/office/drawing/2014/main" val="3228220859"/>
                  </a:ext>
                </a:extLst>
              </a:tr>
            </a:tbl>
          </a:graphicData>
        </a:graphic>
      </p:graphicFrame>
    </p:spTree>
    <p:extLst>
      <p:ext uri="{BB962C8B-B14F-4D97-AF65-F5344CB8AC3E}">
        <p14:creationId xmlns:p14="http://schemas.microsoft.com/office/powerpoint/2010/main" val="117958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descr="Afbeelding met tafel, voedsel, bord, binnen&#10;&#10;Automatisch gegenereerde beschrijving">
            <a:extLst>
              <a:ext uri="{FF2B5EF4-FFF2-40B4-BE49-F238E27FC236}">
                <a16:creationId xmlns:a16="http://schemas.microsoft.com/office/drawing/2014/main" id="{095F5CBC-9808-79BA-27D5-3C55FDC28F9D}"/>
              </a:ext>
            </a:extLst>
          </p:cNvPr>
          <p:cNvPicPr>
            <a:picLocks noGrp="1" noChangeAspect="1"/>
          </p:cNvPicPr>
          <p:nvPr>
            <p:ph idx="1"/>
          </p:nvPr>
        </p:nvPicPr>
        <p:blipFill rotWithShape="1">
          <a:blip r:embed="rId2"/>
          <a:srcRect t="35134" b="22687"/>
          <a:stretch/>
        </p:blipFill>
        <p:spPr>
          <a:xfrm>
            <a:off x="20" y="1282"/>
            <a:ext cx="12191980" cy="6856718"/>
          </a:xfrm>
          <a:prstGeom prst="rect">
            <a:avLst/>
          </a:prstGeom>
        </p:spPr>
      </p:pic>
    </p:spTree>
    <p:extLst>
      <p:ext uri="{BB962C8B-B14F-4D97-AF65-F5344CB8AC3E}">
        <p14:creationId xmlns:p14="http://schemas.microsoft.com/office/powerpoint/2010/main" val="4117644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a:extLst>
              <a:ext uri="{FF2B5EF4-FFF2-40B4-BE49-F238E27FC236}">
                <a16:creationId xmlns:a16="http://schemas.microsoft.com/office/drawing/2014/main" id="{6071BEFD-4EA3-554C-B907-142329FFCCF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200" r="1" b="20320"/>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44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a:extLst>
              <a:ext uri="{FF2B5EF4-FFF2-40B4-BE49-F238E27FC236}">
                <a16:creationId xmlns:a16="http://schemas.microsoft.com/office/drawing/2014/main" id="{AF20F233-EB91-C947-95B0-7149C24D27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644" r="2" b="23848"/>
          <a:stretch/>
        </p:blipFill>
        <p:spPr bwMode="auto">
          <a:xfrm>
            <a:off x="641276" y="643467"/>
            <a:ext cx="4013020" cy="270255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D095EAE-8E31-544C-8C3A-321423BF64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181" r="-3" b="28234"/>
          <a:stretch/>
        </p:blipFill>
        <p:spPr bwMode="auto">
          <a:xfrm>
            <a:off x="643467" y="3509433"/>
            <a:ext cx="4010830" cy="27050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49430FB-1509-4E4B-8EFE-84C73F119A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323" b="18647"/>
          <a:stretch/>
        </p:blipFill>
        <p:spPr bwMode="auto">
          <a:xfrm>
            <a:off x="4812633" y="643467"/>
            <a:ext cx="673590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63545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634E21-3639-8940-98F5-4EB0C63504D2}"/>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Recepten</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descr="Afbeelding met tafel&#10;&#10;Automatisch gegenereerde beschrijving">
            <a:extLst>
              <a:ext uri="{FF2B5EF4-FFF2-40B4-BE49-F238E27FC236}">
                <a16:creationId xmlns:a16="http://schemas.microsoft.com/office/drawing/2014/main" id="{0705B83B-6ABF-CC4F-B157-6AF46DEDB9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0087" y="2426818"/>
            <a:ext cx="1898877"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Afbeelding met tafel&#10;&#10;Automatisch gegenereerde beschrijving">
            <a:extLst>
              <a:ext uri="{FF2B5EF4-FFF2-40B4-BE49-F238E27FC236}">
                <a16:creationId xmlns:a16="http://schemas.microsoft.com/office/drawing/2014/main" id="{9EEEF00A-82D1-E344-8894-EEF5B3D8A32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223593" y="2426818"/>
            <a:ext cx="1898877"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37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8F90CA-F268-A746-8180-7A4B61CFF7A9}"/>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5400"/>
              <a:t>Even checken</a:t>
            </a:r>
          </a:p>
        </p:txBody>
      </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jdelijke aanduiding voor inhoud 8" descr="Afbeelding met tekst, paraplu&#10;&#10;Automatisch gegenereerde beschrijving">
            <a:extLst>
              <a:ext uri="{FF2B5EF4-FFF2-40B4-BE49-F238E27FC236}">
                <a16:creationId xmlns:a16="http://schemas.microsoft.com/office/drawing/2014/main" id="{25FB42F0-E1DE-D04F-9BBD-F7D444B47081}"/>
              </a:ext>
            </a:extLst>
          </p:cNvPr>
          <p:cNvPicPr>
            <a:picLocks noGrp="1" noChangeAspect="1"/>
          </p:cNvPicPr>
          <p:nvPr>
            <p:ph idx="1"/>
          </p:nvPr>
        </p:nvPicPr>
        <p:blipFill>
          <a:blip r:embed="rId2"/>
          <a:srcRect/>
          <a:stretch/>
        </p:blipFill>
        <p:spPr>
          <a:xfrm>
            <a:off x="733507" y="726773"/>
            <a:ext cx="5536001" cy="5345700"/>
          </a:xfrm>
          <a:prstGeom prst="rect">
            <a:avLst/>
          </a:prstGeom>
        </p:spPr>
      </p:pic>
      <p:grpSp>
        <p:nvGrpSpPr>
          <p:cNvPr id="41" name="Group 4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42" name="Rectangle 4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5752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5F63FF5A-B9E2-4989-825C-C62CD37CB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0FBF7CF4-EC17-E047-9ADA-2E96E6471B75}"/>
              </a:ext>
            </a:extLst>
          </p:cNvPr>
          <p:cNvSpPr>
            <a:spLocks noGrp="1"/>
          </p:cNvSpPr>
          <p:nvPr>
            <p:ph type="title"/>
          </p:nvPr>
        </p:nvSpPr>
        <p:spPr>
          <a:xfrm>
            <a:off x="648930" y="629266"/>
            <a:ext cx="3605572" cy="1676603"/>
          </a:xfrm>
        </p:spPr>
        <p:txBody>
          <a:bodyPr vert="horz" lIns="91440" tIns="45720" rIns="91440" bIns="45720" rtlCol="0" anchor="ctr">
            <a:normAutofit/>
          </a:bodyPr>
          <a:lstStyle/>
          <a:p>
            <a:r>
              <a:rPr lang="en-US" sz="3700"/>
              <a:t>Vegetarische macaroni (4 pers)</a:t>
            </a:r>
          </a:p>
        </p:txBody>
      </p:sp>
      <p:sp>
        <p:nvSpPr>
          <p:cNvPr id="7" name="Rechthoek 6">
            <a:extLst>
              <a:ext uri="{FF2B5EF4-FFF2-40B4-BE49-F238E27FC236}">
                <a16:creationId xmlns:a16="http://schemas.microsoft.com/office/drawing/2014/main" id="{EBC73519-FE4B-0345-81F2-182A2DC24580}"/>
              </a:ext>
            </a:extLst>
          </p:cNvPr>
          <p:cNvSpPr/>
          <p:nvPr/>
        </p:nvSpPr>
        <p:spPr>
          <a:xfrm>
            <a:off x="648931" y="2438401"/>
            <a:ext cx="3605571" cy="3779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b="1" i="0" u="none" strike="noStrike" dirty="0" err="1">
                <a:effectLst/>
              </a:rPr>
              <a:t>Ingrediënten</a:t>
            </a:r>
            <a:br>
              <a:rPr lang="en-US" dirty="0"/>
            </a:br>
            <a:r>
              <a:rPr lang="en-US" b="0" i="0" u="none" strike="noStrike" dirty="0">
                <a:effectLst/>
              </a:rPr>
              <a:t>- 500 gram macaroni pasta</a:t>
            </a:r>
            <a:br>
              <a:rPr lang="en-US" dirty="0"/>
            </a:br>
            <a:r>
              <a:rPr lang="en-US" b="0" i="0" u="none" strike="noStrike" dirty="0">
                <a:effectLst/>
              </a:rPr>
              <a:t>- 3 </a:t>
            </a:r>
            <a:r>
              <a:rPr lang="en-US" b="0" i="0" u="none" strike="noStrike" dirty="0" err="1">
                <a:effectLst/>
              </a:rPr>
              <a:t>eetlepels</a:t>
            </a:r>
            <a:r>
              <a:rPr lang="en-US" b="0" i="0" u="none" strike="noStrike" dirty="0">
                <a:effectLst/>
              </a:rPr>
              <a:t> </a:t>
            </a:r>
            <a:r>
              <a:rPr lang="en-US" b="0" i="0" u="none" strike="noStrike" dirty="0" err="1">
                <a:effectLst/>
              </a:rPr>
              <a:t>olijfolie</a:t>
            </a:r>
            <a:br>
              <a:rPr lang="en-US" dirty="0"/>
            </a:br>
            <a:r>
              <a:rPr lang="en-US" b="0" i="0" u="none" strike="noStrike" dirty="0">
                <a:effectLst/>
              </a:rPr>
              <a:t>- 2 </a:t>
            </a:r>
            <a:r>
              <a:rPr lang="en-US" b="0" i="0" u="none" strike="noStrike" dirty="0" err="1">
                <a:effectLst/>
              </a:rPr>
              <a:t>middelgrote</a:t>
            </a:r>
            <a:r>
              <a:rPr lang="en-US" b="0" i="0" u="none" strike="noStrike" dirty="0">
                <a:effectLst/>
              </a:rPr>
              <a:t> </a:t>
            </a:r>
            <a:r>
              <a:rPr lang="en-US" b="0" i="0" u="none" strike="noStrike" dirty="0" err="1">
                <a:effectLst/>
              </a:rPr>
              <a:t>uien</a:t>
            </a:r>
            <a:br>
              <a:rPr lang="en-US" dirty="0"/>
            </a:br>
            <a:r>
              <a:rPr lang="en-US" b="0" i="0" u="none" strike="noStrike" dirty="0">
                <a:effectLst/>
              </a:rPr>
              <a:t>- 250 gram Cherry </a:t>
            </a:r>
            <a:r>
              <a:rPr lang="en-US" b="0" i="0" u="none" strike="noStrike" dirty="0" err="1">
                <a:effectLst/>
              </a:rPr>
              <a:t>tomaten</a:t>
            </a:r>
            <a:br>
              <a:rPr lang="en-US" dirty="0"/>
            </a:br>
            <a:r>
              <a:rPr lang="en-US" b="0" i="0" u="none" strike="noStrike" dirty="0">
                <a:effectLst/>
              </a:rPr>
              <a:t>- 400 gram </a:t>
            </a:r>
            <a:r>
              <a:rPr lang="en-US" b="0" i="0" u="none" strike="noStrike" dirty="0" err="1">
                <a:effectLst/>
              </a:rPr>
              <a:t>tomaten</a:t>
            </a:r>
            <a:br>
              <a:rPr lang="en-US" dirty="0"/>
            </a:br>
            <a:r>
              <a:rPr lang="en-US" b="0" i="0" u="none" strike="noStrike" dirty="0">
                <a:effectLst/>
              </a:rPr>
              <a:t>- 125 milliliter crème </a:t>
            </a:r>
            <a:r>
              <a:rPr lang="en-US" b="0" i="0" u="none" strike="noStrike" dirty="0" err="1">
                <a:effectLst/>
              </a:rPr>
              <a:t>fraîche</a:t>
            </a:r>
            <a:br>
              <a:rPr lang="en-US" dirty="0"/>
            </a:br>
            <a:r>
              <a:rPr lang="en-US" b="0" i="0" u="none" strike="noStrike" dirty="0">
                <a:effectLst/>
              </a:rPr>
              <a:t>- 50 gram </a:t>
            </a:r>
            <a:r>
              <a:rPr lang="en-US" b="0" i="0" u="none" strike="noStrike" dirty="0" err="1">
                <a:effectLst/>
              </a:rPr>
              <a:t>diepvries</a:t>
            </a:r>
            <a:r>
              <a:rPr lang="en-US" b="0" i="0" u="none" strike="noStrike" dirty="0">
                <a:effectLst/>
              </a:rPr>
              <a:t> </a:t>
            </a:r>
            <a:r>
              <a:rPr lang="en-US" b="0" i="0" u="none" strike="noStrike" dirty="0" err="1">
                <a:effectLst/>
              </a:rPr>
              <a:t>Italiaanse</a:t>
            </a:r>
            <a:r>
              <a:rPr lang="en-US" b="0" i="0" u="none" strike="noStrike" dirty="0">
                <a:effectLst/>
              </a:rPr>
              <a:t> </a:t>
            </a:r>
            <a:r>
              <a:rPr lang="en-US" b="0" i="0" u="none" strike="noStrike" dirty="0" err="1">
                <a:effectLst/>
              </a:rPr>
              <a:t>kruidenmix</a:t>
            </a:r>
            <a:br>
              <a:rPr lang="en-US" dirty="0"/>
            </a:br>
            <a:r>
              <a:rPr lang="en-US" b="0" i="0" u="none" strike="noStrike" dirty="0">
                <a:effectLst/>
              </a:rPr>
              <a:t>- 150 gram </a:t>
            </a:r>
            <a:r>
              <a:rPr lang="en-US" b="0" i="0" u="none" strike="noStrike" dirty="0" err="1">
                <a:effectLst/>
              </a:rPr>
              <a:t>geraspte</a:t>
            </a:r>
            <a:r>
              <a:rPr lang="en-US" b="0" i="0" u="none" strike="noStrike" dirty="0">
                <a:effectLst/>
              </a:rPr>
              <a:t> kaas (</a:t>
            </a:r>
            <a:r>
              <a:rPr lang="en-US" b="0" i="0" u="none" strike="noStrike" dirty="0" err="1">
                <a:effectLst/>
              </a:rPr>
              <a:t>jong</a:t>
            </a:r>
            <a:r>
              <a:rPr lang="en-US" b="0" i="0" u="none" strike="noStrike" dirty="0">
                <a:effectLst/>
              </a:rPr>
              <a:t> </a:t>
            </a:r>
            <a:r>
              <a:rPr lang="en-US" b="0" i="0" u="none" strike="noStrike" dirty="0" err="1">
                <a:effectLst/>
              </a:rPr>
              <a:t>belegen</a:t>
            </a:r>
            <a:r>
              <a:rPr lang="en-US" b="0" i="0" u="none" strike="noStrike" dirty="0">
                <a:effectLst/>
              </a:rPr>
              <a:t>)</a:t>
            </a:r>
            <a:endParaRPr lang="en-US" dirty="0"/>
          </a:p>
        </p:txBody>
      </p:sp>
      <p:sp>
        <p:nvSpPr>
          <p:cNvPr id="84" name="Rectangle 83">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voedsel, kom, bord, tafel&#10;&#10;Automatisch gegenereerde beschrijving">
            <a:extLst>
              <a:ext uri="{FF2B5EF4-FFF2-40B4-BE49-F238E27FC236}">
                <a16:creationId xmlns:a16="http://schemas.microsoft.com/office/drawing/2014/main" id="{C721F5FD-01F1-4745-AE9F-F2FE1D27BD4C}"/>
              </a:ext>
            </a:extLst>
          </p:cNvPr>
          <p:cNvPicPr>
            <a:picLocks noGrp="1" noChangeAspect="1"/>
          </p:cNvPicPr>
          <p:nvPr>
            <p:ph idx="1"/>
          </p:nvPr>
        </p:nvPicPr>
        <p:blipFill rotWithShape="1">
          <a:blip r:embed="rId3"/>
          <a:srcRect l="11623" r="11622" b="-1"/>
          <a:stretch/>
        </p:blipFill>
        <p:spPr>
          <a:xfrm>
            <a:off x="5283708" y="722376"/>
            <a:ext cx="6263640" cy="5413248"/>
          </a:xfrm>
          <a:prstGeom prst="rect">
            <a:avLst/>
          </a:prstGeom>
          <a:effectLst/>
        </p:spPr>
      </p:pic>
    </p:spTree>
    <p:extLst>
      <p:ext uri="{BB962C8B-B14F-4D97-AF65-F5344CB8AC3E}">
        <p14:creationId xmlns:p14="http://schemas.microsoft.com/office/powerpoint/2010/main" val="280584597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761</Words>
  <Application>Microsoft Macintosh PowerPoint</Application>
  <PresentationFormat>Breedbeeld</PresentationFormat>
  <Paragraphs>78</Paragraphs>
  <Slides>15</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Aan de slag in de keuken!</vt:lpstr>
      <vt:lpstr>Leerdoelen vandaag</vt:lpstr>
      <vt:lpstr>Begrippenlijst</vt:lpstr>
      <vt:lpstr>PowerPoint-presentatie</vt:lpstr>
      <vt:lpstr>PowerPoint-presentatie</vt:lpstr>
      <vt:lpstr>PowerPoint-presentatie</vt:lpstr>
      <vt:lpstr>Recepten</vt:lpstr>
      <vt:lpstr>Even checken</vt:lpstr>
      <vt:lpstr>Vegetarische macaroni (4 pers)</vt:lpstr>
      <vt:lpstr>Voedingswaarden conform AH</vt:lpstr>
      <vt:lpstr>Kruiden</vt:lpstr>
      <vt:lpstr>Eventuele wissels</vt:lpstr>
      <vt:lpstr>Recepten zoeken</vt:lpstr>
      <vt:lpstr>Zelf kruidenmix maken zonder zout</vt:lpstr>
      <vt:lpstr>Waarom ook al weer minder zout en meer kalium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Aan de slag in de keuken!</dc:title>
  <dc:creator>Mariska de Rouw</dc:creator>
  <cp:lastModifiedBy>Mariska de Rouw</cp:lastModifiedBy>
  <cp:revision>15</cp:revision>
  <cp:lastPrinted>2022-06-23T08:49:34Z</cp:lastPrinted>
  <dcterms:created xsi:type="dcterms:W3CDTF">2020-06-19T07:41:15Z</dcterms:created>
  <dcterms:modified xsi:type="dcterms:W3CDTF">2022-06-23T08:49:49Z</dcterms:modified>
</cp:coreProperties>
</file>